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4"/>
  </p:sldMasterIdLst>
  <p:notesMasterIdLst>
    <p:notesMasterId r:id="rId26"/>
  </p:notesMasterIdLst>
  <p:handoutMasterIdLst>
    <p:handoutMasterId r:id="rId27"/>
  </p:handoutMasterIdLst>
  <p:sldIdLst>
    <p:sldId id="312" r:id="rId5"/>
    <p:sldId id="304" r:id="rId6"/>
    <p:sldId id="307" r:id="rId7"/>
    <p:sldId id="281" r:id="rId8"/>
    <p:sldId id="282" r:id="rId9"/>
    <p:sldId id="314" r:id="rId10"/>
    <p:sldId id="315" r:id="rId11"/>
    <p:sldId id="317" r:id="rId12"/>
    <p:sldId id="318" r:id="rId13"/>
    <p:sldId id="319" r:id="rId14"/>
    <p:sldId id="321" r:id="rId15"/>
    <p:sldId id="322" r:id="rId16"/>
    <p:sldId id="297" r:id="rId17"/>
    <p:sldId id="323" r:id="rId18"/>
    <p:sldId id="324" r:id="rId19"/>
    <p:sldId id="325" r:id="rId20"/>
    <p:sldId id="326" r:id="rId21"/>
    <p:sldId id="327" r:id="rId22"/>
    <p:sldId id="328" r:id="rId23"/>
    <p:sldId id="329" r:id="rId24"/>
    <p:sldId id="330" r:id="rId25"/>
  </p:sldIdLst>
  <p:sldSz cx="12192000" cy="6858000"/>
  <p:notesSz cx="13716000" cy="2438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E6F0FE"/>
    <a:srgbClr val="FDFBF6"/>
    <a:srgbClr val="202C8F"/>
    <a:srgbClr val="F5CDCE"/>
    <a:srgbClr val="DF8C8C"/>
    <a:srgbClr val="D4D593"/>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snapToObjects="1">
      <p:cViewPr varScale="1">
        <p:scale>
          <a:sx n="63" d="100"/>
          <a:sy n="63" d="100"/>
        </p:scale>
        <p:origin x="76" y="14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0943-4D12-8A8A-FFE2-C41185847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27878C-1DFC-CCDD-F18C-D9194D64D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3A976-B359-1EC7-31EE-E39AA0451AD5}"/>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14EDB07E-1839-3C9C-47F5-571B21ACF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73E7B-CB5A-0283-ACF2-FD341F99DCD1}"/>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392017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2F09-57ED-777E-9F59-331DC98611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E014AF-2509-08EC-032F-162F571B6C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4D69B-9D7A-6819-6F2D-9DE4320144F3}"/>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4476B307-2B48-66F3-9C20-E28993C4F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B2D2C-8BFB-FB87-EB9E-9C6ABDB60D5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3939032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4D2EB-92EB-C62C-D607-FB1B8F46F0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B811AB-CB13-9F61-8B48-2066D242E2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9D886A-ED0A-10A9-35F6-45C6B707A23A}"/>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970B7275-1E8A-8218-ABDA-7F120FF6F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86ABD-2660-B447-A708-BD91F93ACFB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572165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60468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029359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2020707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23845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399286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2762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7394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79170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0F31-9EFE-2A76-7DF9-8641FF732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9CA1F-80A3-36BC-0963-1A3230B0A8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EA353-B057-97A7-66A0-6769E3C8CD01}"/>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5DFC19CD-A255-8643-C5B4-C27122819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3CFD6-8269-B29D-C0BA-F127B6BCA194}"/>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3841850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93476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4209903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795490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684219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C112-F00D-E254-6C12-1F5C0E7737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75801-EA47-E046-59CE-57C537DB32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C80F53-8CDB-BC80-0F44-F361749EC5D7}"/>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A79CF283-34DA-52C2-9859-8A93CD5C3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8244-9541-E420-8D5F-4ED54FE48BED}"/>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6898743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3411-5C1B-02C4-D662-96E18F1BF2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4D67B-3A2D-3830-B4B5-3938CFC022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33F083-B55A-C60F-FF76-527BD4EA53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0B0289-7A5F-7DA0-97F0-C6019D35B8E4}"/>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6" name="Footer Placeholder 5">
            <a:extLst>
              <a:ext uri="{FF2B5EF4-FFF2-40B4-BE49-F238E27FC236}">
                <a16:creationId xmlns:a16="http://schemas.microsoft.com/office/drawing/2014/main" id="{D1FEEEF9-721D-9890-0CE6-F8BBDF3C5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E7603-65BC-3FA6-D4B7-8E3A2AAD5750}"/>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82000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D941-D6EF-94C1-012E-375ECFC849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24EA15-879B-31E2-2EA9-F079FE07E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083EA6-E60B-A02C-EBEF-972AF32520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35D79B-68B1-6779-0465-365C6D886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187FC0-664E-692A-ECDA-8BF26993B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4D9C32-7E9A-3AA6-0A9A-23B2195BB963}"/>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8" name="Footer Placeholder 7">
            <a:extLst>
              <a:ext uri="{FF2B5EF4-FFF2-40B4-BE49-F238E27FC236}">
                <a16:creationId xmlns:a16="http://schemas.microsoft.com/office/drawing/2014/main" id="{515A08F7-F4C1-B0C7-40AB-1C4242CA1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E77DAC-C82D-7BEE-172F-C1269A7C76F3}"/>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80100607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27DB-A2D0-6273-F6D3-70E198A725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793FF5-744B-A31C-903A-B93EE78322A3}"/>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4" name="Footer Placeholder 3">
            <a:extLst>
              <a:ext uri="{FF2B5EF4-FFF2-40B4-BE49-F238E27FC236}">
                <a16:creationId xmlns:a16="http://schemas.microsoft.com/office/drawing/2014/main" id="{E0F48E35-9D35-9FBC-C6F0-FFCFD6A318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F5915-81AD-BFEB-1E5E-BDC7D5BE8D6D}"/>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48486DE6-A7F4-275F-9B5C-0D3FCFAEB3A2}"/>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5C55DB66-7307-36F4-325C-E4BE56DA9DB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37741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E0CFB1-2A57-65CB-3B7D-7535992221B0}"/>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3" name="Footer Placeholder 2">
            <a:extLst>
              <a:ext uri="{FF2B5EF4-FFF2-40B4-BE49-F238E27FC236}">
                <a16:creationId xmlns:a16="http://schemas.microsoft.com/office/drawing/2014/main" id="{2C7FB7F0-7070-705E-088F-CB585AC047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11DC78-D490-769B-BF06-8A0F7AA4A76D}"/>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9AB9D33F-BB94-D4E3-6BFD-023CD28A6924}"/>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FFF56689-3955-E91C-5940-13CAE13D2368}"/>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30899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69758-3BE0-EBD3-3268-E3178DF2EF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DD90CB-E958-3ECA-E9AC-50C3465DE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07888-9D0B-4342-6A75-BF140291F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C06AB-29C9-E80D-28E4-07BF03C566D3}"/>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6" name="Footer Placeholder 5">
            <a:extLst>
              <a:ext uri="{FF2B5EF4-FFF2-40B4-BE49-F238E27FC236}">
                <a16:creationId xmlns:a16="http://schemas.microsoft.com/office/drawing/2014/main" id="{3DF7487E-DE0B-C8C8-3837-2D7A00130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7ECD5-9B43-6B6F-E5A4-BF400B0D0FD9}"/>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B569DC24-F47A-B00B-B2C2-0984F88B0FFF}"/>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6156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C91C-3F7F-FECB-C37C-5E2433AB7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E2A190-4925-4150-9CDD-82142DBE4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1A7191-80FA-8A7D-9141-7C471D8841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08836-FE57-D5E6-7FAC-E45FE2690B87}"/>
              </a:ext>
            </a:extLst>
          </p:cNvPr>
          <p:cNvSpPr>
            <a:spLocks noGrp="1"/>
          </p:cNvSpPr>
          <p:nvPr>
            <p:ph type="dt" sz="half" idx="10"/>
          </p:nvPr>
        </p:nvSpPr>
        <p:spPr/>
        <p:txBody>
          <a:bodyPr/>
          <a:lstStyle/>
          <a:p>
            <a:fld id="{BD34BBF8-D19B-47AE-A1FD-67177099022B}" type="datetimeFigureOut">
              <a:rPr lang="en-US" smtClean="0"/>
              <a:t>03-Mar-24</a:t>
            </a:fld>
            <a:endParaRPr lang="en-US"/>
          </a:p>
        </p:txBody>
      </p:sp>
      <p:sp>
        <p:nvSpPr>
          <p:cNvPr id="6" name="Footer Placeholder 5">
            <a:extLst>
              <a:ext uri="{FF2B5EF4-FFF2-40B4-BE49-F238E27FC236}">
                <a16:creationId xmlns:a16="http://schemas.microsoft.com/office/drawing/2014/main" id="{77D6C288-BC45-72D2-6490-C8D414283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0165B-8A07-F724-B339-0332BC636650}"/>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71B4D52E-CED3-CE4B-EE2D-0CCBD7159B85}"/>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51973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E6A2E-EAE7-9EB5-DB2D-36457A04D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471031-506A-7892-C5F6-6CE6E1FCB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DC10D-9202-A856-D561-3B5C2C522B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4BBF8-D19B-47AE-A1FD-67177099022B}" type="datetimeFigureOut">
              <a:rPr lang="en-US" smtClean="0"/>
              <a:t>03-Mar-24</a:t>
            </a:fld>
            <a:endParaRPr lang="en-US"/>
          </a:p>
        </p:txBody>
      </p:sp>
      <p:sp>
        <p:nvSpPr>
          <p:cNvPr id="5" name="Footer Placeholder 4">
            <a:extLst>
              <a:ext uri="{FF2B5EF4-FFF2-40B4-BE49-F238E27FC236}">
                <a16:creationId xmlns:a16="http://schemas.microsoft.com/office/drawing/2014/main" id="{6AD3BF44-E1C9-98E7-8604-2BACD6716B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F082E2-00ED-D498-7BED-B1336C15AE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5135724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651"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17000"/>
                    </a14:imgEffect>
                    <a14:imgEffect>
                      <a14:colorTemperature colorTemp="53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useBgFill="1">
        <p:nvSpPr>
          <p:cNvPr id="6" name="Title 5">
            <a:extLst>
              <a:ext uri="{FF2B5EF4-FFF2-40B4-BE49-F238E27FC236}">
                <a16:creationId xmlns:a16="http://schemas.microsoft.com/office/drawing/2014/main" id="{576D4979-B116-6541-D9AC-9695E0E314F5}"/>
              </a:ext>
            </a:extLst>
          </p:cNvPr>
          <p:cNvSpPr>
            <a:spLocks noGrp="1"/>
          </p:cNvSpPr>
          <p:nvPr>
            <p:ph type="title"/>
          </p:nvPr>
        </p:nvSpPr>
        <p:spPr>
          <a:xfrm>
            <a:off x="3100387" y="400050"/>
            <a:ext cx="5991225" cy="843757"/>
          </a:xfrm>
          <a:ln>
            <a:noFill/>
          </a:ln>
          <a:effectLst>
            <a:softEdge rad="38100"/>
          </a:effectLst>
        </p:spPr>
        <p:txBody>
          <a:bodyPr lIns="0">
            <a:normAutofit fontScale="90000"/>
          </a:bodyPr>
          <a:lstStyle/>
          <a:p>
            <a:pPr algn="ctr"/>
            <a:br>
              <a:rPr lang="en-US" sz="2800" b="1" dirty="0">
                <a:ln>
                  <a:solidFill>
                    <a:schemeClr val="tx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rPr>
            </a:br>
            <a:r>
              <a:rPr lang="en-US" sz="2800" b="1" dirty="0">
                <a:ln cap="rnd">
                  <a:solidFill>
                    <a:schemeClr val="tx1"/>
                  </a:solidFill>
                </a:ln>
                <a:solidFill>
                  <a:schemeClr val="bg2"/>
                </a:solidFill>
                <a:latin typeface="Arial Black" panose="020B0A04020102020204" pitchFamily="34" charset="0"/>
              </a:rPr>
              <a:t>REAL ESTATE SALES 2001 - 2020</a:t>
            </a:r>
          </a:p>
        </p:txBody>
      </p:sp>
      <p:sp>
        <p:nvSpPr>
          <p:cNvPr id="2" name="TextBox 1">
            <a:extLst>
              <a:ext uri="{FF2B5EF4-FFF2-40B4-BE49-F238E27FC236}">
                <a16:creationId xmlns:a16="http://schemas.microsoft.com/office/drawing/2014/main" id="{A3E3735F-48F7-FFA2-1E3B-FA9A90FF370D}"/>
              </a:ext>
            </a:extLst>
          </p:cNvPr>
          <p:cNvSpPr txBox="1"/>
          <p:nvPr/>
        </p:nvSpPr>
        <p:spPr>
          <a:xfrm>
            <a:off x="2752725" y="5895975"/>
            <a:ext cx="6477000" cy="461665"/>
          </a:xfrm>
          <a:prstGeom prst="rect">
            <a:avLst/>
          </a:prstGeom>
          <a:noFill/>
        </p:spPr>
        <p:txBody>
          <a:bodyPr wrap="square" rtlCol="0">
            <a:spAutoFit/>
          </a:bodyPr>
          <a:lstStyle/>
          <a:p>
            <a:pPr algn="ctr"/>
            <a:r>
              <a:rPr lang="en-US" sz="2400" b="1" dirty="0">
                <a:solidFill>
                  <a:schemeClr val="bg2"/>
                </a:solidFill>
                <a:latin typeface="Arial Black" panose="020B0A04020102020204" pitchFamily="34" charset="0"/>
              </a:rPr>
              <a:t>Presented by: Adebowale Jesutola</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12" name="Title 2">
            <a:extLst>
              <a:ext uri="{FF2B5EF4-FFF2-40B4-BE49-F238E27FC236}">
                <a16:creationId xmlns:a16="http://schemas.microsoft.com/office/drawing/2014/main" id="{416569D7-A69B-E290-CCCB-4F5F7DAB24A8}"/>
              </a:ext>
            </a:extLst>
          </p:cNvPr>
          <p:cNvSpPr>
            <a:spLocks noGrp="1"/>
          </p:cNvSpPr>
          <p:nvPr>
            <p:ph type="title"/>
          </p:nvPr>
        </p:nvSpPr>
        <p:spPr>
          <a:xfrm>
            <a:off x="384974" y="642937"/>
            <a:ext cx="4253701" cy="600075"/>
          </a:xfrm>
        </p:spPr>
        <p:txBody>
          <a:bodyPr>
            <a:normAutofit/>
          </a:body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Geographical Analysis:</a:t>
            </a:r>
            <a:endParaRPr lang="en-US" dirty="0">
              <a:solidFill>
                <a:schemeClr val="accent2">
                  <a:lumMod val="75000"/>
                </a:schemeClr>
              </a:solidFill>
            </a:endParaRPr>
          </a:p>
        </p:txBody>
      </p:sp>
      <p:sp>
        <p:nvSpPr>
          <p:cNvPr id="13" name="TextBox 12">
            <a:extLst>
              <a:ext uri="{FF2B5EF4-FFF2-40B4-BE49-F238E27FC236}">
                <a16:creationId xmlns:a16="http://schemas.microsoft.com/office/drawing/2014/main" id="{62DB779B-047E-156F-C31B-63B2D67B6BBC}"/>
              </a:ext>
            </a:extLst>
          </p:cNvPr>
          <p:cNvSpPr txBox="1"/>
          <p:nvPr/>
        </p:nvSpPr>
        <p:spPr>
          <a:xfrm>
            <a:off x="165307" y="1433226"/>
            <a:ext cx="5930693" cy="2954655"/>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t>We have Bridgeport and Stamford having the highest count for most frequently occurring town. </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New Canaan has the highest average Assessed value of 412,950 followed by Darien with an average assessed value of 406,199, </a:t>
            </a:r>
            <a:r>
              <a:rPr lang="en-US" sz="1700" b="0" i="0" dirty="0">
                <a:effectLst/>
              </a:rPr>
              <a:t>then Greenwich with an average assessed value of 401,119.</a:t>
            </a:r>
            <a:endParaRPr lang="en-US" sz="1700" dirty="0"/>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The average sale amounts seem to vary across towns, with some towns like New Canaan and Darien having higher sale amounts compared to others.</a:t>
            </a:r>
          </a:p>
        </p:txBody>
      </p:sp>
      <p:pic>
        <p:nvPicPr>
          <p:cNvPr id="2052" name="Picture 4">
            <a:extLst>
              <a:ext uri="{FF2B5EF4-FFF2-40B4-BE49-F238E27FC236}">
                <a16:creationId xmlns:a16="http://schemas.microsoft.com/office/drawing/2014/main" id="{4339D4CC-4887-4CF9-222A-3AC2EDD2C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303" y="928688"/>
            <a:ext cx="5403093" cy="4935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a:extLst>
              <a:ext uri="{FF2B5EF4-FFF2-40B4-BE49-F238E27FC236}">
                <a16:creationId xmlns:a16="http://schemas.microsoft.com/office/drawing/2014/main" id="{F2E95C85-1A0E-8757-E9E1-5237A3268877}"/>
              </a:ext>
            </a:extLst>
          </p:cNvPr>
          <p:cNvGraphicFramePr>
            <a:graphicFrameLocks noGrp="1"/>
          </p:cNvGraphicFramePr>
          <p:nvPr>
            <p:extLst>
              <p:ext uri="{D42A27DB-BD31-4B8C-83A1-F6EECF244321}">
                <p14:modId xmlns:p14="http://schemas.microsoft.com/office/powerpoint/2010/main" val="4071088984"/>
              </p:ext>
            </p:extLst>
          </p:nvPr>
        </p:nvGraphicFramePr>
        <p:xfrm>
          <a:off x="510286" y="4473320"/>
          <a:ext cx="5240733" cy="2222945"/>
        </p:xfrm>
        <a:graphic>
          <a:graphicData uri="http://schemas.openxmlformats.org/drawingml/2006/table">
            <a:tbl>
              <a:tblPr firstRow="1" bandRow="1">
                <a:tableStyleId>{3B4B98B0-60AC-42C2-AFA5-B58CD77FA1E5}</a:tableStyleId>
              </a:tblPr>
              <a:tblGrid>
                <a:gridCol w="1746911">
                  <a:extLst>
                    <a:ext uri="{9D8B030D-6E8A-4147-A177-3AD203B41FA5}">
                      <a16:colId xmlns:a16="http://schemas.microsoft.com/office/drawing/2014/main" val="3873777217"/>
                    </a:ext>
                  </a:extLst>
                </a:gridCol>
                <a:gridCol w="1746911">
                  <a:extLst>
                    <a:ext uri="{9D8B030D-6E8A-4147-A177-3AD203B41FA5}">
                      <a16:colId xmlns:a16="http://schemas.microsoft.com/office/drawing/2014/main" val="1384873419"/>
                    </a:ext>
                  </a:extLst>
                </a:gridCol>
                <a:gridCol w="1746911">
                  <a:extLst>
                    <a:ext uri="{9D8B030D-6E8A-4147-A177-3AD203B41FA5}">
                      <a16:colId xmlns:a16="http://schemas.microsoft.com/office/drawing/2014/main" val="2335343077"/>
                    </a:ext>
                  </a:extLst>
                </a:gridCol>
              </a:tblGrid>
              <a:tr h="350695">
                <a:tc>
                  <a:txBody>
                    <a:bodyPr/>
                    <a:lstStyle/>
                    <a:p>
                      <a:r>
                        <a:rPr lang="en-US" dirty="0"/>
                        <a:t>Town</a:t>
                      </a:r>
                    </a:p>
                  </a:txBody>
                  <a:tcPr/>
                </a:tc>
                <a:tc>
                  <a:txBody>
                    <a:bodyPr/>
                    <a:lstStyle/>
                    <a:p>
                      <a:r>
                        <a:rPr lang="en-US" dirty="0"/>
                        <a:t>Assessed Value</a:t>
                      </a:r>
                    </a:p>
                  </a:txBody>
                  <a:tcPr/>
                </a:tc>
                <a:tc>
                  <a:txBody>
                    <a:bodyPr/>
                    <a:lstStyle/>
                    <a:p>
                      <a:r>
                        <a:rPr lang="en-US" dirty="0"/>
                        <a:t>Sale Amount</a:t>
                      </a:r>
                    </a:p>
                  </a:txBody>
                  <a:tcPr/>
                </a:tc>
                <a:extLst>
                  <a:ext uri="{0D108BD9-81ED-4DB2-BD59-A6C34878D82A}">
                    <a16:rowId xmlns:a16="http://schemas.microsoft.com/office/drawing/2014/main" val="4175909930"/>
                  </a:ext>
                </a:extLst>
              </a:tr>
              <a:tr h="350695">
                <a:tc>
                  <a:txBody>
                    <a:bodyPr/>
                    <a:lstStyle/>
                    <a:p>
                      <a:r>
                        <a:rPr lang="en-US" dirty="0"/>
                        <a:t>New Canaan</a:t>
                      </a:r>
                    </a:p>
                  </a:txBody>
                  <a:tcPr/>
                </a:tc>
                <a:tc>
                  <a:txBody>
                    <a:bodyPr/>
                    <a:lstStyle/>
                    <a:p>
                      <a:r>
                        <a:rPr lang="en-US" dirty="0"/>
                        <a:t>412950</a:t>
                      </a:r>
                    </a:p>
                  </a:txBody>
                  <a:tcPr/>
                </a:tc>
                <a:tc>
                  <a:txBody>
                    <a:bodyPr/>
                    <a:lstStyle/>
                    <a:p>
                      <a:r>
                        <a:rPr lang="en-US" dirty="0"/>
                        <a:t>653336</a:t>
                      </a:r>
                    </a:p>
                  </a:txBody>
                  <a:tcPr/>
                </a:tc>
                <a:extLst>
                  <a:ext uri="{0D108BD9-81ED-4DB2-BD59-A6C34878D82A}">
                    <a16:rowId xmlns:a16="http://schemas.microsoft.com/office/drawing/2014/main" val="1032472045"/>
                  </a:ext>
                </a:extLst>
              </a:tr>
              <a:tr h="350695">
                <a:tc>
                  <a:txBody>
                    <a:bodyPr/>
                    <a:lstStyle/>
                    <a:p>
                      <a:r>
                        <a:rPr lang="en-US" dirty="0"/>
                        <a:t>Darien</a:t>
                      </a:r>
                    </a:p>
                  </a:txBody>
                  <a:tcPr/>
                </a:tc>
                <a:tc>
                  <a:txBody>
                    <a:bodyPr/>
                    <a:lstStyle/>
                    <a:p>
                      <a:r>
                        <a:rPr lang="en-US" dirty="0"/>
                        <a:t>406199</a:t>
                      </a:r>
                    </a:p>
                  </a:txBody>
                  <a:tcPr/>
                </a:tc>
                <a:tc>
                  <a:txBody>
                    <a:bodyPr/>
                    <a:lstStyle/>
                    <a:p>
                      <a:r>
                        <a:rPr lang="en-US" dirty="0"/>
                        <a:t>659238</a:t>
                      </a:r>
                    </a:p>
                  </a:txBody>
                  <a:tcPr/>
                </a:tc>
                <a:extLst>
                  <a:ext uri="{0D108BD9-81ED-4DB2-BD59-A6C34878D82A}">
                    <a16:rowId xmlns:a16="http://schemas.microsoft.com/office/drawing/2014/main" val="1506260599"/>
                  </a:ext>
                </a:extLst>
              </a:tr>
              <a:tr h="350695">
                <a:tc>
                  <a:txBody>
                    <a:bodyPr/>
                    <a:lstStyle/>
                    <a:p>
                      <a:r>
                        <a:rPr lang="en-US" dirty="0"/>
                        <a:t>Greenwich</a:t>
                      </a:r>
                    </a:p>
                  </a:txBody>
                  <a:tcPr/>
                </a:tc>
                <a:tc>
                  <a:txBody>
                    <a:bodyPr/>
                    <a:lstStyle/>
                    <a:p>
                      <a:r>
                        <a:rPr lang="en-US" dirty="0"/>
                        <a:t>401119</a:t>
                      </a:r>
                    </a:p>
                  </a:txBody>
                  <a:tcPr/>
                </a:tc>
                <a:tc>
                  <a:txBody>
                    <a:bodyPr/>
                    <a:lstStyle/>
                    <a:p>
                      <a:r>
                        <a:rPr lang="en-US" dirty="0"/>
                        <a:t>645795</a:t>
                      </a:r>
                    </a:p>
                  </a:txBody>
                  <a:tcPr/>
                </a:tc>
                <a:extLst>
                  <a:ext uri="{0D108BD9-81ED-4DB2-BD59-A6C34878D82A}">
                    <a16:rowId xmlns:a16="http://schemas.microsoft.com/office/drawing/2014/main" val="1491938108"/>
                  </a:ext>
                </a:extLst>
              </a:tr>
              <a:tr h="394145">
                <a:tc>
                  <a:txBody>
                    <a:bodyPr/>
                    <a:lstStyle/>
                    <a:p>
                      <a:r>
                        <a:rPr lang="en-US" dirty="0"/>
                        <a:t>Weston</a:t>
                      </a:r>
                    </a:p>
                  </a:txBody>
                  <a:tcPr/>
                </a:tc>
                <a:tc>
                  <a:txBody>
                    <a:bodyPr/>
                    <a:lstStyle/>
                    <a:p>
                      <a:r>
                        <a:rPr lang="en-US" dirty="0"/>
                        <a:t>395591</a:t>
                      </a:r>
                    </a:p>
                  </a:txBody>
                  <a:tcPr/>
                </a:tc>
                <a:tc>
                  <a:txBody>
                    <a:bodyPr/>
                    <a:lstStyle/>
                    <a:p>
                      <a:r>
                        <a:rPr lang="en-US" dirty="0"/>
                        <a:t>621962</a:t>
                      </a:r>
                    </a:p>
                  </a:txBody>
                  <a:tcPr/>
                </a:tc>
                <a:extLst>
                  <a:ext uri="{0D108BD9-81ED-4DB2-BD59-A6C34878D82A}">
                    <a16:rowId xmlns:a16="http://schemas.microsoft.com/office/drawing/2014/main" val="1758143273"/>
                  </a:ext>
                </a:extLst>
              </a:tr>
              <a:tr h="350695">
                <a:tc>
                  <a:txBody>
                    <a:bodyPr/>
                    <a:lstStyle/>
                    <a:p>
                      <a:r>
                        <a:rPr lang="en-US" dirty="0"/>
                        <a:t>Westport</a:t>
                      </a:r>
                    </a:p>
                  </a:txBody>
                  <a:tcPr/>
                </a:tc>
                <a:tc>
                  <a:txBody>
                    <a:bodyPr/>
                    <a:lstStyle/>
                    <a:p>
                      <a:r>
                        <a:rPr lang="en-US" dirty="0"/>
                        <a:t>392950</a:t>
                      </a:r>
                    </a:p>
                  </a:txBody>
                  <a:tcPr/>
                </a:tc>
                <a:tc>
                  <a:txBody>
                    <a:bodyPr/>
                    <a:lstStyle/>
                    <a:p>
                      <a:r>
                        <a:rPr lang="en-US" dirty="0"/>
                        <a:t>641729</a:t>
                      </a:r>
                    </a:p>
                  </a:txBody>
                  <a:tcPr/>
                </a:tc>
                <a:extLst>
                  <a:ext uri="{0D108BD9-81ED-4DB2-BD59-A6C34878D82A}">
                    <a16:rowId xmlns:a16="http://schemas.microsoft.com/office/drawing/2014/main" val="804437524"/>
                  </a:ext>
                </a:extLst>
              </a:tr>
            </a:tbl>
          </a:graphicData>
        </a:graphic>
      </p:graphicFrame>
    </p:spTree>
    <p:extLst>
      <p:ext uri="{BB962C8B-B14F-4D97-AF65-F5344CB8AC3E}">
        <p14:creationId xmlns:p14="http://schemas.microsoft.com/office/powerpoint/2010/main" val="396999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10" name="Title 2">
            <a:extLst>
              <a:ext uri="{FF2B5EF4-FFF2-40B4-BE49-F238E27FC236}">
                <a16:creationId xmlns:a16="http://schemas.microsoft.com/office/drawing/2014/main" id="{5ECCD329-CF77-6292-F668-DBE5330D7B49}"/>
              </a:ext>
            </a:extLst>
          </p:cNvPr>
          <p:cNvSpPr>
            <a:spLocks noGrp="1"/>
          </p:cNvSpPr>
          <p:nvPr>
            <p:ph type="title"/>
          </p:nvPr>
        </p:nvSpPr>
        <p:spPr>
          <a:xfrm>
            <a:off x="384974" y="642937"/>
            <a:ext cx="5644351" cy="600075"/>
          </a:xfrm>
        </p:spPr>
        <p:txBody>
          <a:bodyPr>
            <a:normAutofit fontScale="90000"/>
          </a:body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Geographical Analysis </a:t>
            </a:r>
            <a:r>
              <a:rPr lang="en-US" sz="1800" i="1"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continuation</a:t>
            </a:r>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 :</a:t>
            </a:r>
            <a:endParaRPr lang="en-US" dirty="0">
              <a:solidFill>
                <a:schemeClr val="accent2">
                  <a:lumMod val="75000"/>
                </a:schemeClr>
              </a:solidFill>
            </a:endParaRPr>
          </a:p>
        </p:txBody>
      </p:sp>
      <p:sp>
        <p:nvSpPr>
          <p:cNvPr id="11" name="TextBox 10">
            <a:extLst>
              <a:ext uri="{FF2B5EF4-FFF2-40B4-BE49-F238E27FC236}">
                <a16:creationId xmlns:a16="http://schemas.microsoft.com/office/drawing/2014/main" id="{4940DCDC-B5CC-28E7-7A73-FC7EEA5E1F8D}"/>
              </a:ext>
            </a:extLst>
          </p:cNvPr>
          <p:cNvSpPr txBox="1"/>
          <p:nvPr/>
        </p:nvSpPr>
        <p:spPr>
          <a:xfrm>
            <a:off x="165306" y="1164490"/>
            <a:ext cx="7959519" cy="218521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t>Stafford has the highest market ratio indicating assessed values are slightly higher than sale amounts on average.</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Preston has a market ratio of around 0.85, suggesting suggests that properties in Preston are selling below their assessed values on average. </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While the Town registered with the name ***Unknown*** and Hartford have the lowest market ratio. </a:t>
            </a:r>
          </a:p>
        </p:txBody>
      </p:sp>
      <p:pic>
        <p:nvPicPr>
          <p:cNvPr id="3074" name="Picture 2">
            <a:extLst>
              <a:ext uri="{FF2B5EF4-FFF2-40B4-BE49-F238E27FC236}">
                <a16:creationId xmlns:a16="http://schemas.microsoft.com/office/drawing/2014/main" id="{55EBDC65-2000-68F9-3BE9-5089BBA29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910" y="3382233"/>
            <a:ext cx="8892969" cy="33082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98C379E8-76C1-D839-8827-D2A605BAD4C0}"/>
              </a:ext>
            </a:extLst>
          </p:cNvPr>
          <p:cNvGraphicFramePr>
            <a:graphicFrameLocks noGrp="1"/>
          </p:cNvGraphicFramePr>
          <p:nvPr>
            <p:extLst>
              <p:ext uri="{D42A27DB-BD31-4B8C-83A1-F6EECF244321}">
                <p14:modId xmlns:p14="http://schemas.microsoft.com/office/powerpoint/2010/main" val="2878179873"/>
              </p:ext>
            </p:extLst>
          </p:nvPr>
        </p:nvGraphicFramePr>
        <p:xfrm>
          <a:off x="8148971" y="1169252"/>
          <a:ext cx="3721100" cy="1972417"/>
        </p:xfrm>
        <a:graphic>
          <a:graphicData uri="http://schemas.openxmlformats.org/drawingml/2006/table">
            <a:tbl>
              <a:tblPr firstRow="1" bandRow="1">
                <a:tableStyleId>{3B4B98B0-60AC-42C2-AFA5-B58CD77FA1E5}</a:tableStyleId>
              </a:tblPr>
              <a:tblGrid>
                <a:gridCol w="1860550">
                  <a:extLst>
                    <a:ext uri="{9D8B030D-6E8A-4147-A177-3AD203B41FA5}">
                      <a16:colId xmlns:a16="http://schemas.microsoft.com/office/drawing/2014/main" val="905360264"/>
                    </a:ext>
                  </a:extLst>
                </a:gridCol>
                <a:gridCol w="1860550">
                  <a:extLst>
                    <a:ext uri="{9D8B030D-6E8A-4147-A177-3AD203B41FA5}">
                      <a16:colId xmlns:a16="http://schemas.microsoft.com/office/drawing/2014/main" val="3702807642"/>
                    </a:ext>
                  </a:extLst>
                </a:gridCol>
              </a:tblGrid>
              <a:tr h="0">
                <a:tc>
                  <a:txBody>
                    <a:bodyPr/>
                    <a:lstStyle/>
                    <a:p>
                      <a:r>
                        <a:rPr lang="en-US" dirty="0"/>
                        <a:t>TOWN</a:t>
                      </a:r>
                    </a:p>
                  </a:txBody>
                  <a:tcPr/>
                </a:tc>
                <a:tc>
                  <a:txBody>
                    <a:bodyPr/>
                    <a:lstStyle/>
                    <a:p>
                      <a:r>
                        <a:rPr lang="en-US" dirty="0"/>
                        <a:t>MARKET RATIO</a:t>
                      </a:r>
                    </a:p>
                  </a:txBody>
                  <a:tcPr/>
                </a:tc>
                <a:extLst>
                  <a:ext uri="{0D108BD9-81ED-4DB2-BD59-A6C34878D82A}">
                    <a16:rowId xmlns:a16="http://schemas.microsoft.com/office/drawing/2014/main" val="642956929"/>
                  </a:ext>
                </a:extLst>
              </a:tr>
              <a:tr h="401003">
                <a:tc>
                  <a:txBody>
                    <a:bodyPr/>
                    <a:lstStyle/>
                    <a:p>
                      <a:r>
                        <a:rPr lang="en-US" dirty="0"/>
                        <a:t>Stafford</a:t>
                      </a:r>
                    </a:p>
                  </a:txBody>
                  <a:tcPr/>
                </a:tc>
                <a:tc>
                  <a:txBody>
                    <a:bodyPr/>
                    <a:lstStyle/>
                    <a:p>
                      <a:r>
                        <a:rPr lang="en-US" dirty="0"/>
                        <a:t>1.13</a:t>
                      </a:r>
                    </a:p>
                  </a:txBody>
                  <a:tcPr/>
                </a:tc>
                <a:extLst>
                  <a:ext uri="{0D108BD9-81ED-4DB2-BD59-A6C34878D82A}">
                    <a16:rowId xmlns:a16="http://schemas.microsoft.com/office/drawing/2014/main" val="3030026218"/>
                  </a:ext>
                </a:extLst>
              </a:tr>
              <a:tr h="419947">
                <a:tc>
                  <a:txBody>
                    <a:bodyPr/>
                    <a:lstStyle/>
                    <a:p>
                      <a:r>
                        <a:rPr lang="en-US" dirty="0"/>
                        <a:t>Preston</a:t>
                      </a:r>
                    </a:p>
                  </a:txBody>
                  <a:tcPr/>
                </a:tc>
                <a:tc>
                  <a:txBody>
                    <a:bodyPr/>
                    <a:lstStyle/>
                    <a:p>
                      <a:r>
                        <a:rPr lang="en-US" dirty="0"/>
                        <a:t>0.85</a:t>
                      </a:r>
                    </a:p>
                  </a:txBody>
                  <a:tcPr/>
                </a:tc>
                <a:extLst>
                  <a:ext uri="{0D108BD9-81ED-4DB2-BD59-A6C34878D82A}">
                    <a16:rowId xmlns:a16="http://schemas.microsoft.com/office/drawing/2014/main" val="3110162378"/>
                  </a:ext>
                </a:extLst>
              </a:tr>
              <a:tr h="419947">
                <a:tc>
                  <a:txBody>
                    <a:bodyPr/>
                    <a:lstStyle/>
                    <a:p>
                      <a:r>
                        <a:rPr lang="en-US" dirty="0"/>
                        <a:t>Bridgeport</a:t>
                      </a:r>
                    </a:p>
                  </a:txBody>
                  <a:tcPr/>
                </a:tc>
                <a:tc>
                  <a:txBody>
                    <a:bodyPr/>
                    <a:lstStyle/>
                    <a:p>
                      <a:r>
                        <a:rPr lang="en-US" dirty="0"/>
                        <a:t>0.77</a:t>
                      </a:r>
                    </a:p>
                  </a:txBody>
                  <a:tcPr/>
                </a:tc>
                <a:extLst>
                  <a:ext uri="{0D108BD9-81ED-4DB2-BD59-A6C34878D82A}">
                    <a16:rowId xmlns:a16="http://schemas.microsoft.com/office/drawing/2014/main" val="3631452884"/>
                  </a:ext>
                </a:extLst>
              </a:tr>
              <a:tr h="219189">
                <a:tc>
                  <a:txBody>
                    <a:bodyPr/>
                    <a:lstStyle/>
                    <a:p>
                      <a:r>
                        <a:rPr lang="en-US" dirty="0"/>
                        <a:t>Colebrook</a:t>
                      </a:r>
                    </a:p>
                  </a:txBody>
                  <a:tcPr/>
                </a:tc>
                <a:tc>
                  <a:txBody>
                    <a:bodyPr/>
                    <a:lstStyle/>
                    <a:p>
                      <a:r>
                        <a:rPr lang="en-US" dirty="0"/>
                        <a:t>0.72</a:t>
                      </a:r>
                    </a:p>
                  </a:txBody>
                  <a:tcPr/>
                </a:tc>
                <a:extLst>
                  <a:ext uri="{0D108BD9-81ED-4DB2-BD59-A6C34878D82A}">
                    <a16:rowId xmlns:a16="http://schemas.microsoft.com/office/drawing/2014/main" val="1430569911"/>
                  </a:ext>
                </a:extLst>
              </a:tr>
            </a:tbl>
          </a:graphicData>
        </a:graphic>
      </p:graphicFrame>
    </p:spTree>
    <p:extLst>
      <p:ext uri="{BB962C8B-B14F-4D97-AF65-F5344CB8AC3E}">
        <p14:creationId xmlns:p14="http://schemas.microsoft.com/office/powerpoint/2010/main" val="249802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
        <p:nvSpPr>
          <p:cNvPr id="9" name="Title 2">
            <a:extLst>
              <a:ext uri="{FF2B5EF4-FFF2-40B4-BE49-F238E27FC236}">
                <a16:creationId xmlns:a16="http://schemas.microsoft.com/office/drawing/2014/main" id="{795FB374-7D4A-DBAB-6118-B12A4663D422}"/>
              </a:ext>
            </a:extLst>
          </p:cNvPr>
          <p:cNvSpPr>
            <a:spLocks noGrp="1"/>
          </p:cNvSpPr>
          <p:nvPr>
            <p:ph type="title"/>
          </p:nvPr>
        </p:nvSpPr>
        <p:spPr>
          <a:xfrm>
            <a:off x="239707" y="642937"/>
            <a:ext cx="4253701" cy="600075"/>
          </a:xfrm>
        </p:spPr>
        <p:txBody>
          <a:bodyPr>
            <a:normAutofit/>
          </a:body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Property Type Impact:</a:t>
            </a:r>
            <a:endParaRPr lang="en-US" dirty="0">
              <a:solidFill>
                <a:schemeClr val="accent2">
                  <a:lumMod val="75000"/>
                </a:schemeClr>
              </a:solidFill>
            </a:endParaRPr>
          </a:p>
        </p:txBody>
      </p:sp>
      <p:sp>
        <p:nvSpPr>
          <p:cNvPr id="12" name="TextBox 11">
            <a:extLst>
              <a:ext uri="{FF2B5EF4-FFF2-40B4-BE49-F238E27FC236}">
                <a16:creationId xmlns:a16="http://schemas.microsoft.com/office/drawing/2014/main" id="{0778145D-23E6-87E2-A1C4-8F13B3F10485}"/>
              </a:ext>
            </a:extLst>
          </p:cNvPr>
          <p:cNvSpPr txBox="1"/>
          <p:nvPr/>
        </p:nvSpPr>
        <p:spPr>
          <a:xfrm>
            <a:off x="83671" y="1136651"/>
            <a:ext cx="6228080" cy="4539704"/>
          </a:xfrm>
          <a:prstGeom prst="rect">
            <a:avLst/>
          </a:prstGeom>
          <a:noFill/>
        </p:spPr>
        <p:txBody>
          <a:bodyPr wrap="square" rtlCol="0">
            <a:spAutoFit/>
          </a:bodyPr>
          <a:lstStyle/>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Industrial Property type have the highest average (mean) of Assessment Value and Sale Amount which means they are valued and sold at higher amounts compared to other property types. </a:t>
            </a:r>
          </a:p>
          <a:p>
            <a:pPr algn="just"/>
            <a:endParaRPr lang="en-US" sz="1700" dirty="0"/>
          </a:p>
          <a:p>
            <a:pPr marL="285750" indent="-285750" algn="just">
              <a:buFont typeface="Arial" panose="020B0604020202020204" pitchFamily="34" charset="0"/>
              <a:buChar char="•"/>
            </a:pPr>
            <a:r>
              <a:rPr lang="en-US" sz="1700" dirty="0"/>
              <a:t>Public Utility Property type have the lowest average (mean) of Assessment Value and Three-Family property type have the lowest average(mean) of Sales Amount.</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This indicates that Public Utility properties, on average, have the lowest assessed values among the mentioned property types. It suggests that Public Utility properties are valued lower compared to other property types.</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Three-Family properties, on average, are sold at lower prices compared to other property types. It suggests that the sale prices for Three-Family properties are relatively lower on average.</a:t>
            </a:r>
          </a:p>
        </p:txBody>
      </p:sp>
      <p:pic>
        <p:nvPicPr>
          <p:cNvPr id="4098" name="Picture 2">
            <a:extLst>
              <a:ext uri="{FF2B5EF4-FFF2-40B4-BE49-F238E27FC236}">
                <a16:creationId xmlns:a16="http://schemas.microsoft.com/office/drawing/2014/main" id="{816BB098-3187-537A-2C76-D09427A8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744" y="1136651"/>
            <a:ext cx="5639585" cy="469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5BA63A4C-C8A4-059B-44DB-5D4592092586}"/>
              </a:ext>
            </a:extLst>
          </p:cNvPr>
          <p:cNvSpPr txBox="1">
            <a:spLocks/>
          </p:cNvSpPr>
          <p:nvPr/>
        </p:nvSpPr>
        <p:spPr>
          <a:xfrm>
            <a:off x="239707" y="642937"/>
            <a:ext cx="4253701"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r>
              <a:rPr lang="en-US" sz="220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Property Type Impact:</a:t>
            </a:r>
            <a:endParaRPr lang="en-US" dirty="0">
              <a:solidFill>
                <a:schemeClr val="accent2">
                  <a:lumMod val="75000"/>
                </a:schemeClr>
              </a:solidFill>
            </a:endParaRPr>
          </a:p>
        </p:txBody>
      </p:sp>
      <p:sp>
        <p:nvSpPr>
          <p:cNvPr id="10" name="TextBox 9">
            <a:extLst>
              <a:ext uri="{FF2B5EF4-FFF2-40B4-BE49-F238E27FC236}">
                <a16:creationId xmlns:a16="http://schemas.microsoft.com/office/drawing/2014/main" id="{63B1D79D-9DD7-A5FD-0074-B19314EFDA5F}"/>
              </a:ext>
            </a:extLst>
          </p:cNvPr>
          <p:cNvSpPr txBox="1"/>
          <p:nvPr/>
        </p:nvSpPr>
        <p:spPr>
          <a:xfrm>
            <a:off x="134828" y="1324672"/>
            <a:ext cx="5016032" cy="3754874"/>
          </a:xfrm>
          <a:prstGeom prst="rect">
            <a:avLst/>
          </a:prstGeom>
          <a:noFill/>
        </p:spPr>
        <p:txBody>
          <a:bodyPr wrap="square" rtlCol="0">
            <a:spAutoFit/>
          </a:bodyPr>
          <a:lstStyle/>
          <a:p>
            <a:pPr algn="just"/>
            <a:endParaRPr lang="en-US" sz="1700" dirty="0"/>
          </a:p>
          <a:p>
            <a:pPr marL="285750" indent="-285750" algn="just">
              <a:buFont typeface="Arial" panose="020B0604020202020204" pitchFamily="34" charset="0"/>
              <a:buChar char="•"/>
            </a:pPr>
            <a:r>
              <a:rPr lang="en-US" sz="1700" dirty="0"/>
              <a:t>Maximum assessed value for all property type have almost the same values of 432,500 expect Public Utility, and same goes for Sale amount as well with value of 702,500. </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The consistent maximum values for both assessed value and sale amount across all property types may indicate a standardized valuation approach or pricing ceiling within the market.</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A higher standard deviation indicates that sale amounts for properties within that category vary more widely from the average sale amount.</a:t>
            </a:r>
          </a:p>
        </p:txBody>
      </p:sp>
      <p:pic>
        <p:nvPicPr>
          <p:cNvPr id="5122" name="Picture 2">
            <a:extLst>
              <a:ext uri="{FF2B5EF4-FFF2-40B4-BE49-F238E27FC236}">
                <a16:creationId xmlns:a16="http://schemas.microsoft.com/office/drawing/2014/main" id="{7C3F071D-CB92-6AD1-7652-9FCE21995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417" y="942975"/>
            <a:ext cx="6654568" cy="428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7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27BB8D1-0917-6495-99A2-2671426A2DB3}"/>
              </a:ext>
            </a:extLst>
          </p:cNvPr>
          <p:cNvSpPr txBox="1">
            <a:spLocks/>
          </p:cNvSpPr>
          <p:nvPr/>
        </p:nvSpPr>
        <p:spPr>
          <a:xfrm>
            <a:off x="595307" y="642937"/>
            <a:ext cx="4253701"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Non Use Code Insights:</a:t>
            </a:r>
            <a:endParaRPr lang="en-US" dirty="0">
              <a:solidFill>
                <a:schemeClr val="accent2">
                  <a:lumMod val="75000"/>
                </a:schemeClr>
              </a:solidFill>
            </a:endParaRPr>
          </a:p>
        </p:txBody>
      </p:sp>
      <p:sp>
        <p:nvSpPr>
          <p:cNvPr id="5" name="TextBox 4">
            <a:extLst>
              <a:ext uri="{FF2B5EF4-FFF2-40B4-BE49-F238E27FC236}">
                <a16:creationId xmlns:a16="http://schemas.microsoft.com/office/drawing/2014/main" id="{C1F72682-A124-92E0-B3A7-796C1CD97352}"/>
              </a:ext>
            </a:extLst>
          </p:cNvPr>
          <p:cNvSpPr txBox="1"/>
          <p:nvPr/>
        </p:nvSpPr>
        <p:spPr>
          <a:xfrm>
            <a:off x="238984" y="1431292"/>
            <a:ext cx="5624682" cy="3493264"/>
          </a:xfrm>
          <a:prstGeom prst="rect">
            <a:avLst/>
          </a:prstGeom>
          <a:noFill/>
        </p:spPr>
        <p:txBody>
          <a:bodyPr wrap="square" rtlCol="0">
            <a:spAutoFit/>
          </a:bodyPr>
          <a:lstStyle/>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25-Other  has the highest value count followed by 14-Foreclosure and 07-change in Property. </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Non-use codes highlight non-standard or atypical property transfers that may not follow traditional market dynamics. For example, transactions labeled with codes such as "Love and Affection" or "Correcting Deed" may involve unique circumstances that differ from typical market transactions.</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The nature of the transaction indicated by non-use codes can influence the assessed value of the property.</a:t>
            </a:r>
          </a:p>
        </p:txBody>
      </p:sp>
      <p:pic>
        <p:nvPicPr>
          <p:cNvPr id="6150" name="Picture 6">
            <a:extLst>
              <a:ext uri="{FF2B5EF4-FFF2-40B4-BE49-F238E27FC236}">
                <a16:creationId xmlns:a16="http://schemas.microsoft.com/office/drawing/2014/main" id="{78F1316A-3DCB-7A37-D9A2-C00EEB6EE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336" y="246697"/>
            <a:ext cx="5433828" cy="37397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97E6949-507D-50E3-2743-2D6F6BEC5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273" y="4077244"/>
            <a:ext cx="6221954" cy="234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57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68E13AC-86A8-3C77-83FB-841C158D2D18}"/>
              </a:ext>
            </a:extLst>
          </p:cNvPr>
          <p:cNvSpPr txBox="1">
            <a:spLocks/>
          </p:cNvSpPr>
          <p:nvPr/>
        </p:nvSpPr>
        <p:spPr>
          <a:xfrm>
            <a:off x="595307" y="642937"/>
            <a:ext cx="4253701" cy="600075"/>
          </a:xfrm>
          <a:prstGeom prst="rect">
            <a:avLst/>
          </a:prstGeom>
        </p:spPr>
        <p:txBody>
          <a:bodyPr vert="horz" lIns="91440" tIns="0" rIns="91440" bIns="0" rtlCol="0" anchor="b" anchorCtr="0">
            <a:normAutofit fontScale="92500"/>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Assessor and OPM Remarks:</a:t>
            </a:r>
            <a:endParaRPr lang="en-US" dirty="0">
              <a:solidFill>
                <a:schemeClr val="accent2">
                  <a:lumMod val="75000"/>
                </a:schemeClr>
              </a:solidFill>
            </a:endParaRPr>
          </a:p>
        </p:txBody>
      </p:sp>
      <p:sp>
        <p:nvSpPr>
          <p:cNvPr id="5" name="TextBox 4">
            <a:extLst>
              <a:ext uri="{FF2B5EF4-FFF2-40B4-BE49-F238E27FC236}">
                <a16:creationId xmlns:a16="http://schemas.microsoft.com/office/drawing/2014/main" id="{4B3D7319-2352-5023-1A39-6DCBF0A53AA6}"/>
              </a:ext>
            </a:extLst>
          </p:cNvPr>
          <p:cNvSpPr txBox="1"/>
          <p:nvPr/>
        </p:nvSpPr>
        <p:spPr>
          <a:xfrm>
            <a:off x="238984" y="1431292"/>
            <a:ext cx="5624682" cy="4539704"/>
          </a:xfrm>
          <a:prstGeom prst="rect">
            <a:avLst/>
          </a:prstGeom>
          <a:noFill/>
        </p:spPr>
        <p:txBody>
          <a:bodyPr wrap="square" rtlCol="0">
            <a:spAutoFit/>
          </a:bodyPr>
          <a:lstStyle/>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The dataset includes various Assessor Remarks such as "AS IS SALE," "AS IS SUBJECT TO PROBATE," "BROADCAST HOUSE," "work done on property prior to sale and after </a:t>
            </a:r>
            <a:r>
              <a:rPr lang="en-US" sz="1700" dirty="0" err="1"/>
              <a:t>assmt</a:t>
            </a:r>
            <a:r>
              <a:rPr lang="en-US" sz="1700" dirty="0"/>
              <a:t> date," and more.</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The OPM Remarks in the dataset are described as "GOOD SALE PER MLS" for most of all entries.</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OPM Remarks may signify that the property sale was considered good based on Multiple Listing Service (MLS) data</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Each unique Assessor Remark likely signifies specific factors or events that influence the assessment process, such as property condition, legal considerations, or transaction details.</a:t>
            </a:r>
          </a:p>
        </p:txBody>
      </p:sp>
      <p:pic>
        <p:nvPicPr>
          <p:cNvPr id="7" name="Picture 6">
            <a:extLst>
              <a:ext uri="{FF2B5EF4-FFF2-40B4-BE49-F238E27FC236}">
                <a16:creationId xmlns:a16="http://schemas.microsoft.com/office/drawing/2014/main" id="{4F042060-E2B8-244F-9191-D20E2439049E}"/>
              </a:ext>
            </a:extLst>
          </p:cNvPr>
          <p:cNvPicPr>
            <a:picLocks noChangeAspect="1"/>
          </p:cNvPicPr>
          <p:nvPr/>
        </p:nvPicPr>
        <p:blipFill>
          <a:blip r:embed="rId2"/>
          <a:stretch>
            <a:fillRect/>
          </a:stretch>
        </p:blipFill>
        <p:spPr>
          <a:xfrm>
            <a:off x="6897123" y="1431292"/>
            <a:ext cx="4699570" cy="4284028"/>
          </a:xfrm>
          <a:prstGeom prst="rect">
            <a:avLst/>
          </a:prstGeom>
        </p:spPr>
      </p:pic>
    </p:spTree>
    <p:extLst>
      <p:ext uri="{BB962C8B-B14F-4D97-AF65-F5344CB8AC3E}">
        <p14:creationId xmlns:p14="http://schemas.microsoft.com/office/powerpoint/2010/main" val="45874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pic>
        <p:nvPicPr>
          <p:cNvPr id="7174" name="Picture 6">
            <a:extLst>
              <a:ext uri="{FF2B5EF4-FFF2-40B4-BE49-F238E27FC236}">
                <a16:creationId xmlns:a16="http://schemas.microsoft.com/office/drawing/2014/main" id="{87CF693D-57CF-53A4-E372-81CF13E0C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 y="1158241"/>
            <a:ext cx="5405120" cy="447424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47AAA806-1D12-E9D7-0BFE-F1BC8A7B7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575" y="1158241"/>
            <a:ext cx="6207377" cy="44742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F3B9D4-C219-F807-1E47-13C62F09BA07}"/>
              </a:ext>
            </a:extLst>
          </p:cNvPr>
          <p:cNvSpPr txBox="1"/>
          <p:nvPr/>
        </p:nvSpPr>
        <p:spPr>
          <a:xfrm>
            <a:off x="1249680" y="599440"/>
            <a:ext cx="3789680" cy="369332"/>
          </a:xfrm>
          <a:prstGeom prst="rect">
            <a:avLst/>
          </a:prstGeom>
          <a:noFill/>
        </p:spPr>
        <p:txBody>
          <a:bodyPr wrap="square" rtlCol="0">
            <a:spAutoFit/>
          </a:bodyPr>
          <a:lstStyle/>
          <a:p>
            <a:pPr algn="ctr"/>
            <a:r>
              <a:rPr lang="en-US" dirty="0"/>
              <a:t>ASSESSOR REMARKS </a:t>
            </a:r>
          </a:p>
        </p:txBody>
      </p:sp>
      <p:sp>
        <p:nvSpPr>
          <p:cNvPr id="6" name="TextBox 5">
            <a:extLst>
              <a:ext uri="{FF2B5EF4-FFF2-40B4-BE49-F238E27FC236}">
                <a16:creationId xmlns:a16="http://schemas.microsoft.com/office/drawing/2014/main" id="{E494395C-A6B3-AF2B-2108-8378EDBFA4CF}"/>
              </a:ext>
            </a:extLst>
          </p:cNvPr>
          <p:cNvSpPr txBox="1"/>
          <p:nvPr/>
        </p:nvSpPr>
        <p:spPr>
          <a:xfrm>
            <a:off x="6888480" y="567174"/>
            <a:ext cx="3789680" cy="369332"/>
          </a:xfrm>
          <a:prstGeom prst="rect">
            <a:avLst/>
          </a:prstGeom>
          <a:noFill/>
        </p:spPr>
        <p:txBody>
          <a:bodyPr wrap="square" rtlCol="0">
            <a:spAutoFit/>
          </a:bodyPr>
          <a:lstStyle/>
          <a:p>
            <a:pPr algn="ctr"/>
            <a:r>
              <a:rPr lang="en-US" dirty="0"/>
              <a:t>OPM REMARKS</a:t>
            </a:r>
          </a:p>
        </p:txBody>
      </p:sp>
    </p:spTree>
    <p:extLst>
      <p:ext uri="{BB962C8B-B14F-4D97-AF65-F5344CB8AC3E}">
        <p14:creationId xmlns:p14="http://schemas.microsoft.com/office/powerpoint/2010/main" val="308114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CE5F160-45EA-D1CF-A298-C36BBC947104}"/>
              </a:ext>
            </a:extLst>
          </p:cNvPr>
          <p:cNvSpPr txBox="1">
            <a:spLocks/>
          </p:cNvSpPr>
          <p:nvPr/>
        </p:nvSpPr>
        <p:spPr>
          <a:xfrm>
            <a:off x="3917627" y="642937"/>
            <a:ext cx="4088453"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pPr algn="ctr"/>
            <a:r>
              <a:rPr lang="en-US" sz="2200" dirty="0">
                <a:solidFill>
                  <a:schemeClr val="accent2">
                    <a:lumMod val="75000"/>
                  </a:schemeClr>
                </a:solidFill>
                <a:latin typeface="Arial Black" panose="020B0A04020102020204" pitchFamily="34" charset="0"/>
                <a:cs typeface="Times New Roman" panose="02020603050405020304" pitchFamily="18" charset="0"/>
              </a:rPr>
              <a:t>RECOMMENDATIONS </a:t>
            </a:r>
            <a:endParaRPr lang="en-US" dirty="0">
              <a:solidFill>
                <a:schemeClr val="accent2">
                  <a:lumMod val="75000"/>
                </a:schemeClr>
              </a:solidFill>
            </a:endParaRPr>
          </a:p>
        </p:txBody>
      </p:sp>
      <p:sp>
        <p:nvSpPr>
          <p:cNvPr id="5" name="Content Placeholder 2">
            <a:extLst>
              <a:ext uri="{FF2B5EF4-FFF2-40B4-BE49-F238E27FC236}">
                <a16:creationId xmlns:a16="http://schemas.microsoft.com/office/drawing/2014/main" id="{1B75465E-7BC2-E366-10A4-6D556250457D}"/>
              </a:ext>
            </a:extLst>
          </p:cNvPr>
          <p:cNvSpPr txBox="1">
            <a:spLocks/>
          </p:cNvSpPr>
          <p:nvPr/>
        </p:nvSpPr>
        <p:spPr>
          <a:xfrm>
            <a:off x="1336489" y="1405889"/>
            <a:ext cx="9188636" cy="51676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FIRST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Improve the accuracy of property assessments and ensure consistency between assessed values and actual sale amounts.</a:t>
            </a:r>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700" dirty="0">
                <a:latin typeface="Calibri" panose="020F0502020204030204" pitchFamily="34" charset="0"/>
                <a:ea typeface="Calibri" panose="020F0502020204030204" pitchFamily="34" charset="0"/>
                <a:cs typeface="Times New Roman" panose="02020603050405020304" pitchFamily="18" charset="0"/>
              </a:rPr>
              <a:t>Quality Assurance: Implement measures to improve the accuracy and reliability of property assessments. This may include enhancing assessment procedures, conducting regular audits to identify and rectify discrepancies.</a:t>
            </a:r>
          </a:p>
          <a:p>
            <a:pPr marL="0" indent="0">
              <a:buNone/>
            </a:pP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SECOND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Conduct a comprehensive analysis of the Condo market segment to understand the underlying factors contributing to the lower sales ratio.</a:t>
            </a:r>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700" dirty="0">
                <a:latin typeface="Calibri" panose="020F0502020204030204" pitchFamily="34" charset="0"/>
                <a:ea typeface="Calibri" panose="020F0502020204030204" pitchFamily="34" charset="0"/>
                <a:cs typeface="Times New Roman" panose="02020603050405020304" pitchFamily="18" charset="0"/>
              </a:rPr>
              <a:t>Continuously monitor market trends, sales data, and feedback from potential buyers to adapt strategies in real-time.</a:t>
            </a:r>
          </a:p>
          <a:p>
            <a:r>
              <a:rPr lang="en-US" sz="1700" dirty="0">
                <a:latin typeface="Calibri" panose="020F0502020204030204" pitchFamily="34" charset="0"/>
                <a:ea typeface="Calibri" panose="020F0502020204030204" pitchFamily="34" charset="0"/>
                <a:cs typeface="Times New Roman" panose="02020603050405020304" pitchFamily="18" charset="0"/>
              </a:rPr>
              <a:t> Consider negotiating favorable deals and value-added strategies like redevelopment to maximize returns.</a:t>
            </a:r>
          </a:p>
          <a:p>
            <a:r>
              <a:rPr lang="en-US" sz="1700" dirty="0">
                <a:latin typeface="Calibri" panose="020F0502020204030204" pitchFamily="34" charset="0"/>
                <a:ea typeface="Calibri" panose="020F0502020204030204" pitchFamily="34" charset="0"/>
                <a:cs typeface="Times New Roman" panose="02020603050405020304" pitchFamily="18" charset="0"/>
              </a:rPr>
              <a:t>For Vacant Land, evaluate the potential for land development with thorough due diligence and feasibility studies.</a:t>
            </a:r>
          </a:p>
          <a:p>
            <a:pPr>
              <a:buFont typeface="Wingdings" panose="05000000000000000000" pitchFamily="2" charset="2"/>
              <a:buChar char="q"/>
            </a:pPr>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6108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5CFE39C-BCB5-5DAA-DE42-7566C564B5CB}"/>
              </a:ext>
            </a:extLst>
          </p:cNvPr>
          <p:cNvSpPr txBox="1">
            <a:spLocks/>
          </p:cNvSpPr>
          <p:nvPr/>
        </p:nvSpPr>
        <p:spPr>
          <a:xfrm>
            <a:off x="3917627" y="642937"/>
            <a:ext cx="4088453"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pPr algn="ctr"/>
            <a:r>
              <a:rPr lang="en-US" sz="2200" dirty="0">
                <a:solidFill>
                  <a:schemeClr val="accent2">
                    <a:lumMod val="75000"/>
                  </a:schemeClr>
                </a:solidFill>
                <a:latin typeface="Arial Black" panose="020B0A04020102020204" pitchFamily="34" charset="0"/>
                <a:cs typeface="Times New Roman" panose="02020603050405020304" pitchFamily="18" charset="0"/>
              </a:rPr>
              <a:t>RECOMMENDATIONS</a:t>
            </a:r>
            <a:endParaRPr lang="en-US" dirty="0">
              <a:solidFill>
                <a:schemeClr val="accent2">
                  <a:lumMod val="75000"/>
                </a:schemeClr>
              </a:solidFill>
            </a:endParaRPr>
          </a:p>
        </p:txBody>
      </p:sp>
      <p:sp>
        <p:nvSpPr>
          <p:cNvPr id="5" name="Content Placeholder 2">
            <a:extLst>
              <a:ext uri="{FF2B5EF4-FFF2-40B4-BE49-F238E27FC236}">
                <a16:creationId xmlns:a16="http://schemas.microsoft.com/office/drawing/2014/main" id="{DA4A9208-5464-D846-59EA-CB72427B4953}"/>
              </a:ext>
            </a:extLst>
          </p:cNvPr>
          <p:cNvSpPr txBox="1">
            <a:spLocks/>
          </p:cNvSpPr>
          <p:nvPr/>
        </p:nvSpPr>
        <p:spPr>
          <a:xfrm>
            <a:off x="1336489" y="1405889"/>
            <a:ext cx="9188636" cy="45986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THIRD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Conduct detailed market analysis in towns with lower average assessed values but higher sale amounts to understand the dynamics driving sales in those areas. There may be opportunities for growth or development.</a:t>
            </a:r>
          </a:p>
          <a:p>
            <a:r>
              <a:rPr lang="en-US" sz="1700" dirty="0">
                <a:latin typeface="Calibri" panose="020F0502020204030204" pitchFamily="34" charset="0"/>
                <a:ea typeface="Calibri" panose="020F0502020204030204" pitchFamily="34" charset="0"/>
                <a:cs typeface="Times New Roman" panose="02020603050405020304" pitchFamily="18" charset="0"/>
              </a:rPr>
              <a:t>Consider investing in real estate in towns like New Canaan, Darien, Greenwich, and Weston due to their higher average assessed values. These towns may offer good investment potential.</a:t>
            </a:r>
          </a:p>
          <a:p>
            <a:r>
              <a:rPr lang="en-US" sz="1700" dirty="0">
                <a:latin typeface="Calibri" panose="020F0502020204030204" pitchFamily="34" charset="0"/>
                <a:ea typeface="Calibri" panose="020F0502020204030204" pitchFamily="34" charset="0"/>
                <a:cs typeface="Times New Roman" panose="02020603050405020304" pitchFamily="18" charset="0"/>
              </a:rPr>
              <a:t> Conduct a thorough review of property valuation methods and practices in areas with low market ratios to ensure accuracy and fairness in assessments.</a:t>
            </a:r>
          </a:p>
          <a:p>
            <a:pPr marL="0" indent="0">
              <a:buNone/>
            </a:pP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FOURTH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Implement regular reviews of property valuations based on updated market data and performance metrics.</a:t>
            </a:r>
          </a:p>
          <a:p>
            <a:r>
              <a:rPr lang="en-US" sz="1700" dirty="0">
                <a:latin typeface="Calibri" panose="020F0502020204030204" pitchFamily="34" charset="0"/>
                <a:ea typeface="Calibri" panose="020F0502020204030204" pitchFamily="34" charset="0"/>
                <a:cs typeface="Times New Roman" panose="02020603050405020304" pitchFamily="18" charset="0"/>
              </a:rPr>
              <a:t>Stakeholders should collaborate with real estate experts  to identify and implement property type-specific valuation methodologies. This may involve considering factors such as location, size, condition, and use case of the property to ensure accurate assessments.</a:t>
            </a:r>
          </a:p>
          <a:p>
            <a:pPr marL="0" indent="0">
              <a:buNone/>
            </a:pPr>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27325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160E045-EB6D-FF5B-A69E-10EFD25677D8}"/>
              </a:ext>
            </a:extLst>
          </p:cNvPr>
          <p:cNvSpPr txBox="1">
            <a:spLocks/>
          </p:cNvSpPr>
          <p:nvPr/>
        </p:nvSpPr>
        <p:spPr>
          <a:xfrm>
            <a:off x="3917627" y="642937"/>
            <a:ext cx="4088453"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pPr algn="ctr"/>
            <a:r>
              <a:rPr lang="en-US" sz="2200" dirty="0">
                <a:solidFill>
                  <a:schemeClr val="accent2">
                    <a:lumMod val="75000"/>
                  </a:schemeClr>
                </a:solidFill>
                <a:latin typeface="Arial Black" panose="020B0A04020102020204" pitchFamily="34" charset="0"/>
                <a:cs typeface="Times New Roman" panose="02020603050405020304" pitchFamily="18" charset="0"/>
              </a:rPr>
              <a:t>RECOMMENDATIONS </a:t>
            </a:r>
            <a:endParaRPr lang="en-US" dirty="0">
              <a:solidFill>
                <a:schemeClr val="accent2">
                  <a:lumMod val="75000"/>
                </a:schemeClr>
              </a:solidFill>
            </a:endParaRPr>
          </a:p>
        </p:txBody>
      </p:sp>
      <p:sp>
        <p:nvSpPr>
          <p:cNvPr id="5" name="Content Placeholder 2">
            <a:extLst>
              <a:ext uri="{FF2B5EF4-FFF2-40B4-BE49-F238E27FC236}">
                <a16:creationId xmlns:a16="http://schemas.microsoft.com/office/drawing/2014/main" id="{7144F42A-F311-50E9-8339-48810C361D35}"/>
              </a:ext>
            </a:extLst>
          </p:cNvPr>
          <p:cNvSpPr txBox="1">
            <a:spLocks/>
          </p:cNvSpPr>
          <p:nvPr/>
        </p:nvSpPr>
        <p:spPr>
          <a:xfrm>
            <a:off x="1336489" y="1405889"/>
            <a:ext cx="9188636" cy="45986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FIFTH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Implement regular reviews and validations of property assessments involving non-use codes to ensure consistency and accuracy.</a:t>
            </a:r>
          </a:p>
          <a:p>
            <a:pPr marL="0" indent="0">
              <a:buNone/>
            </a:pPr>
            <a:endParaRPr lang="en-US" sz="1700" dirty="0">
              <a:latin typeface="Calibri" panose="020F0502020204030204" pitchFamily="34" charset="0"/>
              <a:ea typeface="Calibri" panose="020F0502020204030204" pitchFamily="34" charset="0"/>
              <a:cs typeface="Times New Roman" panose="02020603050405020304" pitchFamily="18" charset="0"/>
            </a:endParaRPr>
          </a:p>
          <a:p>
            <a:r>
              <a:rPr lang="en-US" sz="1700" dirty="0">
                <a:latin typeface="Calibri" panose="020F0502020204030204" pitchFamily="34" charset="0"/>
                <a:ea typeface="Calibri" panose="020F0502020204030204" pitchFamily="34" charset="0"/>
                <a:cs typeface="Times New Roman" panose="02020603050405020304" pitchFamily="18" charset="0"/>
              </a:rPr>
              <a:t>Ensure thorough documentation and recording of non-use codes associated with property transactions. This includes accurately capturing the nature of the transaction and its purpose.</a:t>
            </a:r>
          </a:p>
          <a:p>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BASED ON SIXTH OBJECTIVE:</a:t>
            </a:r>
          </a:p>
          <a:p>
            <a:r>
              <a:rPr lang="en-US" sz="1700" dirty="0">
                <a:latin typeface="Calibri" panose="020F0502020204030204" pitchFamily="34" charset="0"/>
                <a:ea typeface="Calibri" panose="020F0502020204030204" pitchFamily="34" charset="0"/>
                <a:cs typeface="Times New Roman" panose="02020603050405020304" pitchFamily="18" charset="0"/>
              </a:rPr>
              <a:t>Recommend enhancing data collection processes to capture more detailed and standardized Assessor Remarks to improve the accuracy and depth of property assessments.</a:t>
            </a:r>
          </a:p>
          <a:p>
            <a:pPr marL="0" indent="0">
              <a:buNone/>
            </a:pPr>
            <a:endParaRPr lang="en-US" sz="1700" dirty="0">
              <a:latin typeface="Calibri" panose="020F0502020204030204" pitchFamily="34" charset="0"/>
              <a:ea typeface="Calibri" panose="020F0502020204030204" pitchFamily="34" charset="0"/>
              <a:cs typeface="Times New Roman" panose="02020603050405020304" pitchFamily="18" charset="0"/>
            </a:endParaRPr>
          </a:p>
          <a:p>
            <a:r>
              <a:rPr lang="en-US" sz="1700" dirty="0">
                <a:latin typeface="Calibri" panose="020F0502020204030204" pitchFamily="34" charset="0"/>
                <a:ea typeface="Calibri" panose="020F0502020204030204" pitchFamily="34" charset="0"/>
                <a:cs typeface="Times New Roman" panose="02020603050405020304" pitchFamily="18" charset="0"/>
              </a:rPr>
              <a:t> Recommend implementing a feedback mechanism to gather input from assessors and stakeholders on the effectiveness of utilizing Assessor Remarks in property assessments, enabling continuous improvement.</a:t>
            </a:r>
          </a:p>
          <a:p>
            <a:endParaRPr lang="en-US" sz="17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614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866900"/>
            <a:ext cx="6583680" cy="771526"/>
          </a:xfrm>
        </p:spPr>
        <p:txBody>
          <a:bodyPr/>
          <a:lstStyle/>
          <a:p>
            <a:r>
              <a:rPr lang="en-US" sz="3200" b="1" dirty="0">
                <a:latin typeface="+mn-lt"/>
              </a:rPr>
              <a:t>Real Estate Sales 2001 - 2022</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p:txBody>
          <a:bodyPr/>
          <a:lstStyle/>
          <a:p>
            <a:r>
              <a:rPr lang="en-US" dirty="0"/>
              <a:t>Introduction</a:t>
            </a:r>
          </a:p>
          <a:p>
            <a:r>
              <a:rPr lang="en-US" dirty="0"/>
              <a:t>Objectives(What are we talking about?)</a:t>
            </a:r>
          </a:p>
          <a:p>
            <a:r>
              <a:rPr lang="en-US" dirty="0"/>
              <a:t>Story Telling(Data)</a:t>
            </a:r>
          </a:p>
          <a:p>
            <a:r>
              <a:rPr lang="en-US" dirty="0"/>
              <a:t>Recommendations</a:t>
            </a:r>
          </a:p>
          <a:p>
            <a:r>
              <a:rPr lang="en-US" dirty="0"/>
              <a:t>Conclusion </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
        <p:nvSpPr>
          <p:cNvPr id="6" name="Title 1">
            <a:extLst>
              <a:ext uri="{FF2B5EF4-FFF2-40B4-BE49-F238E27FC236}">
                <a16:creationId xmlns:a16="http://schemas.microsoft.com/office/drawing/2014/main" id="{96E91B3B-6CDB-AE14-B41A-B3C8FA2E82EE}"/>
              </a:ext>
            </a:extLst>
          </p:cNvPr>
          <p:cNvSpPr txBox="1">
            <a:spLocks/>
          </p:cNvSpPr>
          <p:nvPr/>
        </p:nvSpPr>
        <p:spPr>
          <a:xfrm>
            <a:off x="2804160" y="427196"/>
            <a:ext cx="6583680" cy="771526"/>
          </a:xfrm>
          <a:prstGeom prst="rect">
            <a:avLst/>
          </a:prstGeom>
        </p:spPr>
        <p:txBody>
          <a:bodyPr vert="horz" lIns="91440" tIns="0" rIns="91440" bIns="0" rtlCol="0" anchor="ctr">
            <a:no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pPr algn="ctr"/>
            <a:r>
              <a:rPr lang="en-US" sz="3200" dirty="0">
                <a:latin typeface="Arial Black" panose="020B0A04020102020204" pitchFamily="34" charset="0"/>
              </a:rPr>
              <a:t>Table of Contents</a:t>
            </a:r>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EBAD426-749C-D827-4BD6-800813CA6941}"/>
              </a:ext>
            </a:extLst>
          </p:cNvPr>
          <p:cNvSpPr txBox="1">
            <a:spLocks/>
          </p:cNvSpPr>
          <p:nvPr/>
        </p:nvSpPr>
        <p:spPr>
          <a:xfrm>
            <a:off x="3917627" y="642937"/>
            <a:ext cx="4088453" cy="600075"/>
          </a:xfrm>
          <a:prstGeom prst="rect">
            <a:avLst/>
          </a:prstGeom>
        </p:spPr>
        <p:txBody>
          <a:bodyPr vert="horz" lIns="91440" tIns="0" rIns="91440" bIns="0" rtlCol="0" anchor="b" anchorCtr="0">
            <a:normAutofit/>
          </a:bodyPr>
          <a:lstStyle>
            <a:lvl1pPr algn="l" defTabSz="914400" rtl="0" eaLnBrk="1" latinLnBrk="0" hangingPunct="1">
              <a:lnSpc>
                <a:spcPct val="100000"/>
              </a:lnSpc>
              <a:spcBef>
                <a:spcPct val="0"/>
              </a:spcBef>
              <a:buNone/>
              <a:defRPr sz="3600" kern="1200">
                <a:solidFill>
                  <a:schemeClr val="tx1"/>
                </a:solidFill>
                <a:latin typeface="+mj-lt"/>
                <a:ea typeface="+mj-ea"/>
                <a:cs typeface="+mj-cs"/>
              </a:defRPr>
            </a:lvl1pPr>
          </a:lstStyle>
          <a:p>
            <a:pPr algn="ctr"/>
            <a:r>
              <a:rPr lang="en-US" sz="2200" dirty="0">
                <a:solidFill>
                  <a:schemeClr val="accent2">
                    <a:lumMod val="75000"/>
                  </a:schemeClr>
                </a:solidFill>
                <a:latin typeface="Arial Black" panose="020B0A04020102020204" pitchFamily="34" charset="0"/>
                <a:cs typeface="Times New Roman" panose="02020603050405020304" pitchFamily="18" charset="0"/>
              </a:rPr>
              <a:t>CONCLUSIONS </a:t>
            </a:r>
            <a:endParaRPr lang="en-US" dirty="0">
              <a:solidFill>
                <a:schemeClr val="accent2">
                  <a:lumMod val="75000"/>
                </a:schemeClr>
              </a:solidFill>
            </a:endParaRPr>
          </a:p>
        </p:txBody>
      </p:sp>
      <p:sp>
        <p:nvSpPr>
          <p:cNvPr id="5" name="Content Placeholder 2">
            <a:extLst>
              <a:ext uri="{FF2B5EF4-FFF2-40B4-BE49-F238E27FC236}">
                <a16:creationId xmlns:a16="http://schemas.microsoft.com/office/drawing/2014/main" id="{05F7086D-1E4F-3D85-C72A-F03D54D482C8}"/>
              </a:ext>
            </a:extLst>
          </p:cNvPr>
          <p:cNvSpPr txBox="1">
            <a:spLocks/>
          </p:cNvSpPr>
          <p:nvPr/>
        </p:nvSpPr>
        <p:spPr>
          <a:xfrm>
            <a:off x="1501682" y="1399538"/>
            <a:ext cx="9188636" cy="37350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EDA revealed insights into the factors influencing real estate sales, including property/residential characteristics and sale condition, Assessor and OPM remarks utilization and variations of assessments value and sales amount among </a:t>
            </a:r>
            <a:r>
              <a:rPr lang="en-US" sz="1800" dirty="0">
                <a:latin typeface="Calibri" panose="020F0502020204030204" pitchFamily="34" charset="0"/>
                <a:ea typeface="Calibri" panose="020F0502020204030204" pitchFamily="34" charset="0"/>
                <a:cs typeface="Times New Roman" panose="02020603050405020304" pitchFamily="18" charset="0"/>
              </a:rPr>
              <a:t>different towns.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reviewing the recommendations, stakeholders can enhance the accuracy and reliability of property assessments, reduce discrepancies between assessed values and sale amounts, and ultimately improve trust and confidence in the assessment process among all stakeholders involved. </a:t>
            </a: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9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0B28A-C8CA-3D5A-8E89-589D5FDBBE62}"/>
              </a:ext>
            </a:extLst>
          </p:cNvPr>
          <p:cNvSpPr txBox="1"/>
          <p:nvPr/>
        </p:nvSpPr>
        <p:spPr>
          <a:xfrm>
            <a:off x="3844634" y="4496971"/>
            <a:ext cx="4766891" cy="923330"/>
          </a:xfrm>
          <a:prstGeom prst="rect">
            <a:avLst/>
          </a:prstGeom>
          <a:noFill/>
        </p:spPr>
        <p:txBody>
          <a:bodyPr wrap="square" rtlCol="0">
            <a:spAutoFit/>
          </a:bodyPr>
          <a:lstStyle/>
          <a:p>
            <a:pPr algn="ctr"/>
            <a:r>
              <a:rPr lang="en-US" sz="5400" dirty="0"/>
              <a:t>Thank you </a:t>
            </a:r>
          </a:p>
        </p:txBody>
      </p:sp>
      <p:pic>
        <p:nvPicPr>
          <p:cNvPr id="6" name="Picture 5">
            <a:extLst>
              <a:ext uri="{FF2B5EF4-FFF2-40B4-BE49-F238E27FC236}">
                <a16:creationId xmlns:a16="http://schemas.microsoft.com/office/drawing/2014/main" id="{74D6B66C-C2E6-AEA6-2142-DB13DC2604D6}"/>
              </a:ext>
            </a:extLst>
          </p:cNvPr>
          <p:cNvPicPr>
            <a:picLocks noChangeAspect="1"/>
          </p:cNvPicPr>
          <p:nvPr/>
        </p:nvPicPr>
        <p:blipFill>
          <a:blip r:embed="rId2"/>
          <a:stretch>
            <a:fillRect/>
          </a:stretch>
        </p:blipFill>
        <p:spPr>
          <a:xfrm>
            <a:off x="2352040" y="820466"/>
            <a:ext cx="7765710" cy="3370534"/>
          </a:xfrm>
          <a:prstGeom prst="rect">
            <a:avLst/>
          </a:prstGeom>
        </p:spPr>
      </p:pic>
    </p:spTree>
    <p:extLst>
      <p:ext uri="{BB962C8B-B14F-4D97-AF65-F5344CB8AC3E}">
        <p14:creationId xmlns:p14="http://schemas.microsoft.com/office/powerpoint/2010/main" val="109776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234207" y="556798"/>
            <a:ext cx="5723586" cy="871952"/>
          </a:xfrm>
        </p:spPr>
        <p:txBody>
          <a:bodyPr/>
          <a:lstStyle/>
          <a:p>
            <a:pPr algn="ctr"/>
            <a:r>
              <a:rPr lang="en-US" sz="3200" dirty="0">
                <a:latin typeface="Arial Black" panose="020B0A04020102020204" pitchFamily="34" charset="0"/>
              </a:rPr>
              <a:t>INTRODUCTION</a:t>
            </a:r>
            <a:r>
              <a:rPr lang="en-US" dirty="0">
                <a:latin typeface="Arial Black" panose="020B0A04020102020204" pitchFamily="34" charset="0"/>
              </a:rPr>
              <a:t> </a:t>
            </a:r>
          </a:p>
        </p:txBody>
      </p:sp>
      <p:sp>
        <p:nvSpPr>
          <p:cNvPr id="6" name="TextBox 5">
            <a:extLst>
              <a:ext uri="{FF2B5EF4-FFF2-40B4-BE49-F238E27FC236}">
                <a16:creationId xmlns:a16="http://schemas.microsoft.com/office/drawing/2014/main" id="{D746FD4A-440A-B0D5-6237-D858615AEF48}"/>
              </a:ext>
            </a:extLst>
          </p:cNvPr>
          <p:cNvSpPr txBox="1"/>
          <p:nvPr/>
        </p:nvSpPr>
        <p:spPr>
          <a:xfrm>
            <a:off x="881062" y="2053052"/>
            <a:ext cx="10272713"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This project is entails performing exploratory data analysis on Property Assessment and Sales data for Informed Decision-Making.</a:t>
            </a:r>
          </a:p>
          <a:p>
            <a:endParaRPr lang="en-US" sz="20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Exploratory Data Analysis (EDA) for real estate sales involves analyzing and visualizing key aspects of real estate data to gain insights into market trends, property values, and sales patterns.</a:t>
            </a:r>
          </a:p>
          <a:p>
            <a:pPr marL="285750" indent="-285750">
              <a:buFont typeface="Arial" panose="020B0604020202020204" pitchFamily="34" charset="0"/>
              <a:buChar char="•"/>
            </a:pPr>
            <a:endParaRPr lang="en-US" sz="20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Main purpose is to analyzing the real estate sales data to extract valuable insights for stakeholders.</a:t>
            </a:r>
          </a:p>
        </p:txBody>
      </p:sp>
      <p:sp>
        <p:nvSpPr>
          <p:cNvPr id="13" name="Rectangle 12">
            <a:extLst>
              <a:ext uri="{FF2B5EF4-FFF2-40B4-BE49-F238E27FC236}">
                <a16:creationId xmlns:a16="http://schemas.microsoft.com/office/drawing/2014/main" id="{71068CF7-9590-A3C1-CD63-C6511A4A523B}"/>
              </a:ext>
            </a:extLst>
          </p:cNvPr>
          <p:cNvSpPr/>
          <p:nvPr/>
        </p:nvSpPr>
        <p:spPr>
          <a:xfrm>
            <a:off x="381000" y="452437"/>
            <a:ext cx="11430000" cy="5953125"/>
          </a:xfrm>
          <a:prstGeom prst="rect">
            <a:avLst/>
          </a:prstGeom>
        </p:spPr>
        <p:txBody>
          <a:bodyPr/>
          <a:lstStyle/>
          <a:p>
            <a:endParaRPr lang="en-US"/>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D17A59-A00F-E1B8-D21E-720DA2F4584B}"/>
              </a:ext>
            </a:extLst>
          </p:cNvPr>
          <p:cNvSpPr>
            <a:spLocks noGrp="1"/>
          </p:cNvSpPr>
          <p:nvPr>
            <p:ph type="title"/>
          </p:nvPr>
        </p:nvSpPr>
        <p:spPr>
          <a:xfrm>
            <a:off x="1509712" y="4588669"/>
            <a:ext cx="9172576" cy="1185861"/>
          </a:xfrm>
        </p:spPr>
        <p:txBody>
          <a:bodyPr/>
          <a:lstStyle/>
          <a:p>
            <a:pPr algn="ctr"/>
            <a:r>
              <a:rPr lang="en-US" sz="4000" dirty="0">
                <a:latin typeface="Arial Black" panose="020B0A04020102020204" pitchFamily="34" charset="0"/>
              </a:rPr>
              <a:t>Objectives (What are we talking about?)</a:t>
            </a:r>
          </a:p>
        </p:txBody>
      </p:sp>
      <p:pic>
        <p:nvPicPr>
          <p:cNvPr id="12" name="Picture 11">
            <a:extLst>
              <a:ext uri="{FF2B5EF4-FFF2-40B4-BE49-F238E27FC236}">
                <a16:creationId xmlns:a16="http://schemas.microsoft.com/office/drawing/2014/main" id="{AE1BEDBE-3DFC-1765-82DE-0CE328B90AB8}"/>
              </a:ext>
            </a:extLst>
          </p:cNvPr>
          <p:cNvPicPr>
            <a:picLocks noChangeAspect="1"/>
          </p:cNvPicPr>
          <p:nvPr/>
        </p:nvPicPr>
        <p:blipFill>
          <a:blip r:embed="rId3"/>
          <a:stretch>
            <a:fillRect/>
          </a:stretch>
        </p:blipFill>
        <p:spPr>
          <a:xfrm>
            <a:off x="2812160" y="757237"/>
            <a:ext cx="6336793" cy="3300413"/>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1948076" y="628650"/>
            <a:ext cx="7965461" cy="556013"/>
          </a:xfrm>
        </p:spPr>
        <p:txBody>
          <a:bodyPr/>
          <a:lstStyle/>
          <a:p>
            <a:pPr algn="ctr"/>
            <a:r>
              <a:rPr lang="en-US" sz="3200" dirty="0">
                <a:latin typeface="Arial Black" panose="020B0A04020102020204" pitchFamily="34" charset="0"/>
              </a:rPr>
              <a:t>OBJECTIVES</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1336489" y="1619249"/>
            <a:ext cx="9188636" cy="4448175"/>
          </a:xfrm>
        </p:spPr>
        <p:txBody>
          <a:bodyPr/>
          <a:lstStyle/>
          <a:p>
            <a:pPr marL="0" indent="0">
              <a:buNone/>
            </a:pPr>
            <a:endParaRPr lang="en-US"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Assessment Accuracy</a:t>
            </a:r>
            <a:r>
              <a:rPr lang="en-US" sz="2000" dirty="0">
                <a:effectLst/>
                <a:latin typeface="Calibri" panose="020F0502020204030204" pitchFamily="34" charset="0"/>
                <a:ea typeface="Calibri" panose="020F0502020204030204" pitchFamily="34" charset="0"/>
                <a:cs typeface="Times New Roman" panose="02020603050405020304" pitchFamily="18" charset="0"/>
              </a:rPr>
              <a:t>: Evaluate the accuracy of property assessments by comparing assessed values with actual sale amounts, and identify any discrepancies.</a:t>
            </a:r>
          </a:p>
          <a:p>
            <a:pPr marL="0" inden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Market Trends: </a:t>
            </a:r>
            <a:r>
              <a:rPr lang="en-US" sz="2000" dirty="0">
                <a:effectLst/>
                <a:latin typeface="Calibri" panose="020F0502020204030204" pitchFamily="34" charset="0"/>
                <a:ea typeface="Calibri" panose="020F0502020204030204" pitchFamily="34" charset="0"/>
                <a:cs typeface="Times New Roman" panose="02020603050405020304" pitchFamily="18" charset="0"/>
              </a:rPr>
              <a:t>Analyze sales ratios to uncover trends in property market values, understanding how sale amounts relate to the assessed values across different property types and residential classifications. </a:t>
            </a:r>
          </a:p>
          <a:p>
            <a:pPr>
              <a:buFont typeface="Wingdings" panose="05000000000000000000" pitchFamily="2" charset="2"/>
              <a:buChar char="q"/>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Geographical Analysis</a:t>
            </a:r>
            <a:r>
              <a:rPr lang="en-US" sz="2000" dirty="0">
                <a:effectLst/>
                <a:latin typeface="Calibri" panose="020F0502020204030204" pitchFamily="34" charset="0"/>
                <a:ea typeface="Calibri" panose="020F0502020204030204" pitchFamily="34" charset="0"/>
                <a:cs typeface="Times New Roman" panose="02020603050405020304" pitchFamily="18" charset="0"/>
              </a:rPr>
              <a:t>: Investigate variations in assessed values, sales amounts, and market ratios across different towns, providing a localized understanding of real estate dynamics</a:t>
            </a:r>
          </a:p>
          <a:p>
            <a:pPr>
              <a:buFont typeface="Wingdings" panose="05000000000000000000" pitchFamily="2" charset="2"/>
              <a:buChar char="q"/>
            </a:pPr>
            <a:endParaRPr lang="en-US"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
        <p:nvSpPr>
          <p:cNvPr id="5" name="Title 1">
            <a:extLst>
              <a:ext uri="{FF2B5EF4-FFF2-40B4-BE49-F238E27FC236}">
                <a16:creationId xmlns:a16="http://schemas.microsoft.com/office/drawing/2014/main" id="{BFC76A69-7AC8-4F32-A041-4E96D376D4FF}"/>
              </a:ext>
            </a:extLst>
          </p:cNvPr>
          <p:cNvSpPr>
            <a:spLocks noGrp="1"/>
          </p:cNvSpPr>
          <p:nvPr>
            <p:ph type="title"/>
          </p:nvPr>
        </p:nvSpPr>
        <p:spPr>
          <a:xfrm>
            <a:off x="2391093" y="457199"/>
            <a:ext cx="7043737" cy="1055370"/>
          </a:xfrm>
        </p:spPr>
        <p:txBody>
          <a:bodyPr/>
          <a:lstStyle/>
          <a:p>
            <a:pPr algn="ctr"/>
            <a:r>
              <a:rPr lang="en-US" sz="3200" dirty="0">
                <a:latin typeface="Arial Black" panose="020B0A04020102020204" pitchFamily="34" charset="0"/>
              </a:rPr>
              <a:t>OBJECTIVES </a:t>
            </a:r>
            <a:r>
              <a:rPr lang="en-US" sz="3200" i="1" dirty="0">
                <a:latin typeface="Arial Black" panose="020B0A04020102020204" pitchFamily="34" charset="0"/>
              </a:rPr>
              <a:t>continuation….</a:t>
            </a:r>
          </a:p>
        </p:txBody>
      </p:sp>
      <p:sp>
        <p:nvSpPr>
          <p:cNvPr id="8" name="Content Placeholder 2">
            <a:extLst>
              <a:ext uri="{FF2B5EF4-FFF2-40B4-BE49-F238E27FC236}">
                <a16:creationId xmlns:a16="http://schemas.microsoft.com/office/drawing/2014/main" id="{F929663D-D9D6-AA82-1EAF-34C2572E3EA4}"/>
              </a:ext>
            </a:extLst>
          </p:cNvPr>
          <p:cNvSpPr txBox="1">
            <a:spLocks/>
          </p:cNvSpPr>
          <p:nvPr/>
        </p:nvSpPr>
        <p:spPr>
          <a:xfrm>
            <a:off x="1318643" y="1512569"/>
            <a:ext cx="9188636" cy="4448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Property Type Impact: </a:t>
            </a:r>
            <a:r>
              <a:rPr lang="en-US" sz="2000" dirty="0">
                <a:latin typeface="Calibri" panose="020F0502020204030204" pitchFamily="34" charset="0"/>
                <a:ea typeface="Calibri" panose="020F0502020204030204" pitchFamily="34" charset="0"/>
                <a:cs typeface="Times New Roman" panose="02020603050405020304" pitchFamily="18" charset="0"/>
              </a:rPr>
              <a:t>Examine the impact of property type on assessment accuracy and market trends, exploring whether certain types (e.g. residential, commercial) exhibit distinct pattern</a:t>
            </a:r>
            <a:r>
              <a:rPr lang="en-US" sz="20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Non-Use Code Insights: </a:t>
            </a:r>
            <a:r>
              <a:rPr lang="en-US" sz="2000" dirty="0">
                <a:latin typeface="Calibri" panose="020F0502020204030204" pitchFamily="34" charset="0"/>
                <a:ea typeface="Calibri" panose="020F0502020204030204" pitchFamily="34" charset="0"/>
                <a:cs typeface="Times New Roman" panose="02020603050405020304" pitchFamily="18" charset="0"/>
              </a:rPr>
              <a:t>Explore the significance of non-use codes in property assessment investigating how these codes influence assessed values and sales transactions.</a:t>
            </a:r>
          </a:p>
          <a:p>
            <a:pPr marL="0" indent="0">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q"/>
            </a:pPr>
            <a:r>
              <a:rPr lang="en-US" sz="2000" dirty="0">
                <a:solidFill>
                  <a:schemeClr val="accent2">
                    <a:lumMod val="50000"/>
                  </a:schemeClr>
                </a:solidFill>
                <a:latin typeface="Calibri" panose="020F0502020204030204" pitchFamily="34" charset="0"/>
                <a:ea typeface="Calibri" panose="020F0502020204030204" pitchFamily="34" charset="0"/>
                <a:cs typeface="Times New Roman" panose="02020603050405020304" pitchFamily="18" charset="0"/>
              </a:rPr>
              <a:t>Assessor and OPM Remarks: </a:t>
            </a:r>
            <a:r>
              <a:rPr lang="en-US" sz="2000" dirty="0">
                <a:latin typeface="Calibri" panose="020F0502020204030204" pitchFamily="34" charset="0"/>
                <a:ea typeface="Calibri" panose="020F0502020204030204" pitchFamily="34" charset="0"/>
                <a:cs typeface="Times New Roman" panose="02020603050405020304" pitchFamily="18" charset="0"/>
              </a:rPr>
              <a:t>Analyze remarks provided by assessors and the Office of Polices and Management (OPM) to identify factors influencing  assessment decisions and potential improvement areas.</a:t>
            </a:r>
          </a:p>
          <a:p>
            <a:pPr>
              <a:buFont typeface="Wingdings" panose="05000000000000000000" pitchFamily="2" charset="2"/>
              <a:buChar char="q"/>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733425" y="3803650"/>
            <a:ext cx="10429875" cy="1949450"/>
          </a:xfrm>
        </p:spPr>
        <p:txBody>
          <a:bodyPr/>
          <a:lstStyle/>
          <a:p>
            <a:pPr algn="ctr"/>
            <a:r>
              <a:rPr lang="en-US" sz="4000" dirty="0">
                <a:latin typeface="Arial Black" panose="020B0A04020102020204" pitchFamily="34" charset="0"/>
              </a:rPr>
              <a:t>Present Data Insights (Story Telling)</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9" name="Picture 8">
            <a:extLst>
              <a:ext uri="{FF2B5EF4-FFF2-40B4-BE49-F238E27FC236}">
                <a16:creationId xmlns:a16="http://schemas.microsoft.com/office/drawing/2014/main" id="{626349F0-5C6A-C537-8571-72975EEC8B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188425" y="340678"/>
            <a:ext cx="5936525" cy="3462972"/>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384974" y="642937"/>
            <a:ext cx="4253701" cy="600075"/>
          </a:xfrm>
        </p:spPr>
        <p:txBody>
          <a:bodyPr>
            <a:normAutofit/>
          </a:bodyPr>
          <a:lstStyle/>
          <a:p>
            <a:r>
              <a:rPr lang="en-US" sz="2200" dirty="0">
                <a:solidFill>
                  <a:schemeClr val="accent2">
                    <a:lumMod val="75000"/>
                  </a:schemeClr>
                </a:solidFill>
                <a:effectLst/>
                <a:latin typeface="Arial Black" panose="020B0A04020102020204" pitchFamily="34" charset="0"/>
                <a:ea typeface="Calibri" panose="020F0502020204030204" pitchFamily="34" charset="0"/>
                <a:cs typeface="Times New Roman" panose="02020603050405020304" pitchFamily="18" charset="0"/>
              </a:rPr>
              <a:t>Assessment Accuracy</a:t>
            </a:r>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a:t>
            </a:r>
            <a:endParaRPr lang="en-US" dirty="0">
              <a:solidFill>
                <a:schemeClr val="accent2">
                  <a:lumMod val="75000"/>
                </a:schemeClr>
              </a:solidFill>
            </a:endParaRP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12" name="TextBox 11">
            <a:extLst>
              <a:ext uri="{FF2B5EF4-FFF2-40B4-BE49-F238E27FC236}">
                <a16:creationId xmlns:a16="http://schemas.microsoft.com/office/drawing/2014/main" id="{90D86CF1-4E3B-6D30-B07C-1D8BC71BB0C5}"/>
              </a:ext>
            </a:extLst>
          </p:cNvPr>
          <p:cNvSpPr txBox="1"/>
          <p:nvPr/>
        </p:nvSpPr>
        <p:spPr>
          <a:xfrm>
            <a:off x="200026" y="1256982"/>
            <a:ext cx="5343525" cy="506292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There is high positive correlation between Assessed Value and Sales Amount.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b="0" i="0" dirty="0">
                <a:effectLst/>
              </a:rPr>
              <a:t>There are fewer properties with discrepancies beyond this range, with a peak around 0 indicating a relatively common level of agreement between assessed and sale values.</a:t>
            </a:r>
          </a:p>
          <a:p>
            <a:endParaRPr lang="en-US" sz="1700" dirty="0">
              <a:solidFill>
                <a:srgbClr val="FFFFFF"/>
              </a:solidFill>
            </a:endParaRPr>
          </a:p>
          <a:p>
            <a:pPr marL="285750" indent="-285750">
              <a:buFont typeface="Arial" panose="020B0604020202020204" pitchFamily="34" charset="0"/>
              <a:buChar char="•"/>
            </a:pPr>
            <a:r>
              <a:rPr lang="en-US" sz="1700" dirty="0"/>
              <a:t>The minimum value for Discrepancy is -432,500 indicating cases where the assessed value is higher than the sale amount.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 It suggests that discrepancies of 0 to 200,000 are more frequent compared to larger discrepancies, with a decrease in frequency as the discrepancies become larger.</a:t>
            </a:r>
          </a:p>
          <a:p>
            <a:endParaRPr lang="en-US" sz="1700" dirty="0"/>
          </a:p>
          <a:p>
            <a:pPr marL="285750" indent="-285750">
              <a:buFont typeface="Arial" panose="020B0604020202020204" pitchFamily="34" charset="0"/>
              <a:buChar char="•"/>
            </a:pPr>
            <a:r>
              <a:rPr lang="en-US" sz="1700" b="0" i="0" dirty="0">
                <a:effectLst/>
              </a:rPr>
              <a:t>The mean Discrepancy between Assessed Value and Sale Amount is 103,862.</a:t>
            </a:r>
            <a:endParaRPr lang="en-US" sz="1700" b="0" i="0" dirty="0">
              <a:solidFill>
                <a:srgbClr val="FFFFFF"/>
              </a:solidFill>
              <a:effectLst/>
            </a:endParaRPr>
          </a:p>
        </p:txBody>
      </p:sp>
      <p:pic>
        <p:nvPicPr>
          <p:cNvPr id="22" name="Picture 21">
            <a:extLst>
              <a:ext uri="{FF2B5EF4-FFF2-40B4-BE49-F238E27FC236}">
                <a16:creationId xmlns:a16="http://schemas.microsoft.com/office/drawing/2014/main" id="{3756C6C4-3E5B-E1ED-37AF-7692FA93E706}"/>
              </a:ext>
            </a:extLst>
          </p:cNvPr>
          <p:cNvPicPr>
            <a:picLocks noChangeAspect="1"/>
          </p:cNvPicPr>
          <p:nvPr/>
        </p:nvPicPr>
        <p:blipFill>
          <a:blip r:embed="rId3"/>
          <a:stretch>
            <a:fillRect/>
          </a:stretch>
        </p:blipFill>
        <p:spPr>
          <a:xfrm>
            <a:off x="5657850" y="3909654"/>
            <a:ext cx="6149176" cy="2466725"/>
          </a:xfrm>
          <a:prstGeom prst="rect">
            <a:avLst/>
          </a:prstGeom>
        </p:spPr>
      </p:pic>
      <p:pic>
        <p:nvPicPr>
          <p:cNvPr id="24" name="Picture 23">
            <a:extLst>
              <a:ext uri="{FF2B5EF4-FFF2-40B4-BE49-F238E27FC236}">
                <a16:creationId xmlns:a16="http://schemas.microsoft.com/office/drawing/2014/main" id="{D48A3444-F9F5-4DA0-F0EE-7A908074C672}"/>
              </a:ext>
            </a:extLst>
          </p:cNvPr>
          <p:cNvPicPr>
            <a:picLocks noChangeAspect="1"/>
          </p:cNvPicPr>
          <p:nvPr/>
        </p:nvPicPr>
        <p:blipFill>
          <a:blip r:embed="rId4"/>
          <a:stretch>
            <a:fillRect/>
          </a:stretch>
        </p:blipFill>
        <p:spPr>
          <a:xfrm>
            <a:off x="5657850" y="1019175"/>
            <a:ext cx="6149176" cy="2631720"/>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AAC4E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
        <p:nvSpPr>
          <p:cNvPr id="10" name="Title 2">
            <a:extLst>
              <a:ext uri="{FF2B5EF4-FFF2-40B4-BE49-F238E27FC236}">
                <a16:creationId xmlns:a16="http://schemas.microsoft.com/office/drawing/2014/main" id="{863E007D-C146-F683-D9C3-534A475009C0}"/>
              </a:ext>
            </a:extLst>
          </p:cNvPr>
          <p:cNvSpPr>
            <a:spLocks noGrp="1"/>
          </p:cNvSpPr>
          <p:nvPr>
            <p:ph type="title"/>
          </p:nvPr>
        </p:nvSpPr>
        <p:spPr>
          <a:xfrm>
            <a:off x="247650" y="540539"/>
            <a:ext cx="4253701" cy="471489"/>
          </a:xfrm>
        </p:spPr>
        <p:txBody>
          <a:bodyPr>
            <a:normAutofit/>
          </a:bodyPr>
          <a:lstStyle/>
          <a:p>
            <a:r>
              <a:rPr lang="en-US" sz="2200" dirty="0">
                <a:solidFill>
                  <a:schemeClr val="accent2">
                    <a:lumMod val="75000"/>
                  </a:schemeClr>
                </a:solidFill>
                <a:latin typeface="Arial Black" panose="020B0A04020102020204" pitchFamily="34" charset="0"/>
                <a:ea typeface="Calibri" panose="020F0502020204030204" pitchFamily="34" charset="0"/>
                <a:cs typeface="Times New Roman" panose="02020603050405020304" pitchFamily="18" charset="0"/>
              </a:rPr>
              <a:t>Market Trends:</a:t>
            </a:r>
            <a:endParaRPr lang="en-US" dirty="0">
              <a:solidFill>
                <a:schemeClr val="accent2">
                  <a:lumMod val="75000"/>
                </a:schemeClr>
              </a:solidFill>
            </a:endParaRPr>
          </a:p>
        </p:txBody>
      </p:sp>
      <p:sp>
        <p:nvSpPr>
          <p:cNvPr id="13" name="TextBox 12">
            <a:extLst>
              <a:ext uri="{FF2B5EF4-FFF2-40B4-BE49-F238E27FC236}">
                <a16:creationId xmlns:a16="http://schemas.microsoft.com/office/drawing/2014/main" id="{BE914CEB-F611-0862-1566-09BB02420C81}"/>
              </a:ext>
            </a:extLst>
          </p:cNvPr>
          <p:cNvSpPr txBox="1"/>
          <p:nvPr/>
        </p:nvSpPr>
        <p:spPr>
          <a:xfrm>
            <a:off x="247650" y="1236821"/>
            <a:ext cx="6943726" cy="5324535"/>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t> On average, the assessed value of the property is 8 times greater than the price at which it was sold. This could indicate a potential discrepancy between assessed values and actual sale amounts.</a:t>
            </a:r>
          </a:p>
          <a:p>
            <a:pPr marL="285750" indent="-285750" algn="just">
              <a:buFont typeface="Arial" panose="020B0604020202020204" pitchFamily="34" charset="0"/>
              <a:buChar char="•"/>
            </a:pPr>
            <a:endParaRPr lang="en-US" sz="1700" dirty="0"/>
          </a:p>
          <a:p>
            <a:pPr marL="285750" indent="-285750" algn="just">
              <a:buFont typeface="Arial" panose="020B0604020202020204" pitchFamily="34" charset="0"/>
              <a:buChar char="•"/>
            </a:pPr>
            <a:r>
              <a:rPr lang="en-US" sz="1700" dirty="0"/>
              <a:t>Single-family property types and residential type has the highest sale ratio which means on average, the assessed value of Single Family homes are higher than their actual sale amounts, indicating strong demand or potentially overvalued properties in this category. </a:t>
            </a:r>
          </a:p>
          <a:p>
            <a:pPr algn="just"/>
            <a:endParaRPr lang="en-US" sz="1700" dirty="0"/>
          </a:p>
          <a:p>
            <a:pPr marL="285750" indent="-285750" algn="just">
              <a:buFont typeface="Arial" panose="020B0604020202020204" pitchFamily="34" charset="0"/>
              <a:buChar char="•"/>
            </a:pPr>
            <a:r>
              <a:rPr lang="en-US" sz="1700" dirty="0"/>
              <a:t> For other property types that are in the range of 0.57 to 0.96 implies a lower Sales ratio, which means the assessed value is slightly or significantly lower than their sales amount suggesting a more balanced market or potentially undervalued properties in these categories.</a:t>
            </a:r>
          </a:p>
          <a:p>
            <a:pPr algn="just"/>
            <a:endParaRPr lang="en-US" sz="1700" dirty="0"/>
          </a:p>
          <a:p>
            <a:pPr marL="285750" indent="-285750" algn="just">
              <a:buFont typeface="Arial" panose="020B0604020202020204" pitchFamily="34" charset="0"/>
              <a:buChar char="•"/>
            </a:pPr>
            <a:r>
              <a:rPr lang="en-US" sz="1700" b="0" i="0" dirty="0">
                <a:effectLst/>
              </a:rPr>
              <a:t>CONDO Residential type shows a Sales Ratio of 0.75, indicating the sale amounts are 75% of their assessed values, suggesting that Condos are selling below their assessed values potentially indicating </a:t>
            </a:r>
            <a:r>
              <a:rPr lang="en-US" sz="1700" dirty="0"/>
              <a:t>a </a:t>
            </a:r>
            <a:r>
              <a:rPr lang="en-US" sz="1700" b="0" i="0" dirty="0">
                <a:effectLst/>
              </a:rPr>
              <a:t>lower demand compared to other property types. This trend suggest challenges </a:t>
            </a:r>
            <a:r>
              <a:rPr lang="en-US" sz="1700" dirty="0"/>
              <a:t>like </a:t>
            </a:r>
            <a:r>
              <a:rPr lang="en-US" sz="1700" b="0" i="0" dirty="0">
                <a:effectLst/>
              </a:rPr>
              <a:t>pricing competitiveness, or valuation discrepancies.</a:t>
            </a:r>
            <a:endParaRPr lang="en-US" sz="1700" dirty="0"/>
          </a:p>
          <a:p>
            <a:endParaRPr lang="en-US" sz="1700" dirty="0"/>
          </a:p>
        </p:txBody>
      </p:sp>
      <p:pic>
        <p:nvPicPr>
          <p:cNvPr id="1026" name="Picture 2">
            <a:extLst>
              <a:ext uri="{FF2B5EF4-FFF2-40B4-BE49-F238E27FC236}">
                <a16:creationId xmlns:a16="http://schemas.microsoft.com/office/drawing/2014/main" id="{C53DB1EF-E346-C787-EB74-BD9F84991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209" y="1012028"/>
            <a:ext cx="4076700" cy="2499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2A3C1AD-7370-4788-68FD-A42E331B9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6494" y="3594385"/>
            <a:ext cx="4084415" cy="250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1090</TotalTime>
  <Words>1659</Words>
  <Application>Microsoft Office PowerPoint</Application>
  <PresentationFormat>Widescreen</PresentationFormat>
  <Paragraphs>181</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Calibri</vt:lpstr>
      <vt:lpstr>Calibri Light</vt:lpstr>
      <vt:lpstr>Wingdings</vt:lpstr>
      <vt:lpstr>Office Theme</vt:lpstr>
      <vt:lpstr> REAL ESTATE SALES 2001 - 2020</vt:lpstr>
      <vt:lpstr>Real Estate Sales 2001 - 2022</vt:lpstr>
      <vt:lpstr>INTRODUCTION </vt:lpstr>
      <vt:lpstr>Objectives (What are we talking about?)</vt:lpstr>
      <vt:lpstr>OBJECTIVES</vt:lpstr>
      <vt:lpstr>OBJECTIVES continuation….</vt:lpstr>
      <vt:lpstr>Present Data Insights (Story Telling)</vt:lpstr>
      <vt:lpstr>Assessment Accuracy:</vt:lpstr>
      <vt:lpstr>Market Trends:</vt:lpstr>
      <vt:lpstr>Geographical Analysis:</vt:lpstr>
      <vt:lpstr>Geographical Analysis continuation…… :</vt:lpstr>
      <vt:lpstr>Property Type 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SALES 2001-2020 Presented by: Adebowale Jesutola L</dc:title>
  <dc:subject/>
  <dc:creator>jesutola adebowale</dc:creator>
  <cp:lastModifiedBy>jesutola adebowale</cp:lastModifiedBy>
  <cp:revision>41</cp:revision>
  <dcterms:created xsi:type="dcterms:W3CDTF">2024-03-02T12:40:42Z</dcterms:created>
  <dcterms:modified xsi:type="dcterms:W3CDTF">2024-03-03T21:57:52Z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